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4"/>
  </p:sldMasterIdLst>
  <p:notesMasterIdLst>
    <p:notesMasterId r:id="rId39"/>
  </p:notesMasterIdLst>
  <p:sldIdLst>
    <p:sldId id="256" r:id="rId5"/>
    <p:sldId id="258" r:id="rId6"/>
    <p:sldId id="266" r:id="rId7"/>
    <p:sldId id="260" r:id="rId8"/>
    <p:sldId id="347" r:id="rId9"/>
    <p:sldId id="351" r:id="rId10"/>
    <p:sldId id="359" r:id="rId11"/>
    <p:sldId id="284" r:id="rId12"/>
    <p:sldId id="364" r:id="rId13"/>
    <p:sldId id="363" r:id="rId14"/>
    <p:sldId id="287" r:id="rId15"/>
    <p:sldId id="269" r:id="rId16"/>
    <p:sldId id="357" r:id="rId17"/>
    <p:sldId id="261" r:id="rId18"/>
    <p:sldId id="360" r:id="rId19"/>
    <p:sldId id="361" r:id="rId20"/>
    <p:sldId id="362" r:id="rId21"/>
    <p:sldId id="349" r:id="rId22"/>
    <p:sldId id="354" r:id="rId23"/>
    <p:sldId id="358" r:id="rId24"/>
    <p:sldId id="365" r:id="rId25"/>
    <p:sldId id="366" r:id="rId26"/>
    <p:sldId id="367" r:id="rId27"/>
    <p:sldId id="371" r:id="rId28"/>
    <p:sldId id="352" r:id="rId29"/>
    <p:sldId id="370" r:id="rId30"/>
    <p:sldId id="368" r:id="rId31"/>
    <p:sldId id="350" r:id="rId32"/>
    <p:sldId id="369" r:id="rId33"/>
    <p:sldId id="372" r:id="rId34"/>
    <p:sldId id="373" r:id="rId35"/>
    <p:sldId id="374" r:id="rId36"/>
    <p:sldId id="375" r:id="rId37"/>
    <p:sldId id="264" r:id="rId38"/>
  </p:sldIdLst>
  <p:sldSz cx="9144000" cy="5143500" type="screen16x9"/>
  <p:notesSz cx="6858000" cy="9144000"/>
  <p:embeddedFontLst>
    <p:embeddedFont>
      <p:font typeface="Crimson Text" panose="020B0604020202020204"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Merriweather Light" panose="00000400000000000000" pitchFamily="2" charset="0"/>
      <p:regular r:id="rId48"/>
      <p:italic r:id="rId49"/>
    </p:embeddedFont>
    <p:embeddedFont>
      <p:font typeface="Montserrat" panose="00000500000000000000" pitchFamily="2" charset="0"/>
      <p:regular r:id="rId50"/>
      <p:bold r:id="rId51"/>
      <p:italic r:id="rId52"/>
      <p:boldItalic r:id="rId53"/>
    </p:embeddedFont>
    <p:embeddedFont>
      <p:font typeface="Oswald" panose="00000500000000000000" pitchFamily="2" charset="0"/>
      <p:regular r:id="rId54"/>
      <p:bold r:id="rId55"/>
    </p:embeddedFont>
    <p:embeddedFont>
      <p:font typeface="Segoe UI" panose="020B0502040204020203" pitchFamily="34" charset="0"/>
      <p:regular r:id="rId56"/>
      <p:bold r:id="rId57"/>
      <p:italic r:id="rId58"/>
      <p:boldItalic r:id="rId59"/>
    </p:embeddedFont>
    <p:embeddedFont>
      <p:font typeface="Vidaloka"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CAB12C-C79C-42A0-AF5A-EE54316DF74D}">
  <a:tblStyle styleId="{B2CAB12C-C79C-42A0-AF5A-EE54316DF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Good afternoon everyone. Today, we will be presenting our exploration into the realm of ecommerce, making use of a dataset that includes details on each user event, product attributes, and details on user interactions.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Before we start, we did a preliminary analysis and found that only 45.82% of carted items become a purchase, and we would like to find out more about what are the key predictors that affect whether a cart item will become a purchase</a:t>
            </a:r>
          </a:p>
        </p:txBody>
      </p:sp>
    </p:spTree>
    <p:extLst>
      <p:ext uri="{BB962C8B-B14F-4D97-AF65-F5344CB8AC3E}">
        <p14:creationId xmlns:p14="http://schemas.microsoft.com/office/powerpoint/2010/main" val="208218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Next, we identified relevant features and came up with some key predictors that could potentially impact our problem analysis. </a:t>
            </a:r>
          </a:p>
          <a:p>
            <a:pPr>
              <a:buNone/>
            </a:pPr>
            <a:br>
              <a:rPr lang="en-US"/>
            </a:br>
            <a:endParaRPr lang="en-US"/>
          </a:p>
          <a:p>
            <a:pPr>
              <a:buNone/>
            </a:pPr>
            <a:r>
              <a:rPr lang="en-US"/>
              <a:t>Instead of doing a one-vs-rest multi-class model, we opted for a 2 step approach which only needs 2 models. Due to time constraints, we focused on predicting whether a cart item will be purchased and thus split the dataframe into cart data events &amp; purchase data events for easier visualisation. </a:t>
            </a:r>
          </a:p>
          <a:p>
            <a:pPr marL="0" indent="0">
              <a:buNone/>
            </a:pPr>
            <a:br>
              <a:rPr lang="en-US"/>
            </a:b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60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85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3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800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My name is Quan and I will walk you through our Modelling and our insights from this project</a:t>
            </a:r>
            <a:endParaRPr dirty="0"/>
          </a:p>
        </p:txBody>
      </p:sp>
    </p:spTree>
    <p:extLst>
      <p:ext uri="{BB962C8B-B14F-4D97-AF65-F5344CB8AC3E}">
        <p14:creationId xmlns:p14="http://schemas.microsoft.com/office/powerpoint/2010/main" val="1884923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t>
            </a:r>
            <a:r>
              <a:rPr lang="en-US" dirty="0" err="1"/>
              <a:t>emply</a:t>
            </a:r>
            <a:r>
              <a:rPr lang="en-US" dirty="0"/>
              <a:t> 3 </a:t>
            </a:r>
            <a:endParaRPr dirty="0"/>
          </a:p>
        </p:txBody>
      </p:sp>
    </p:spTree>
    <p:extLst>
      <p:ext uri="{BB962C8B-B14F-4D97-AF65-F5344CB8AC3E}">
        <p14:creationId xmlns:p14="http://schemas.microsoft.com/office/powerpoint/2010/main" val="227468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This is our table of contents.</a:t>
            </a:r>
          </a:p>
          <a:p>
            <a:pPr marL="0" indent="0">
              <a:buNone/>
            </a:pPr>
            <a:br>
              <a:rPr lang="en-US"/>
            </a:b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332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9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331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03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14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68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20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12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70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1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Firstly, our motivation.</a:t>
            </a:r>
          </a:p>
          <a:p>
            <a:pPr marL="0" indent="0">
              <a:buNone/>
            </a:pPr>
            <a:br>
              <a:rPr lang="en-US"/>
            </a:b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07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200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629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373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Our objective? To find out what are some factors that influence and can be used to predict online purchasing behaviour. Our problem statement would thus be this: What are some factors that affects whether a user buys a product when online shopping ? </a:t>
            </a:r>
          </a:p>
          <a:p>
            <a:pPr marL="0" indent="0">
              <a:buNone/>
            </a:pPr>
            <a:br>
              <a:rPr lang="en-US"/>
            </a:br>
            <a:r>
              <a:rPr lang="en-GB"/>
              <a:t>So, why this problem? The motivation behind this is due to the ever-growing e-commerce landscape, where understanding consumer behaviour is key for businesses to optimise their strategies. As such, we aimed to gather insights that can help businesses tailor their offerings, enhance user experience, and drive conversion rates. To do so, we compare cart VS purchase events.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Now, let's move onto exploring and analysing our data.</a:t>
            </a:r>
          </a:p>
          <a:p>
            <a:pPr marL="0" indent="0">
              <a:buNone/>
            </a:pPr>
            <a:br>
              <a:rPr lang="en-US"/>
            </a:br>
            <a:endParaRPr lang="en-US"/>
          </a:p>
        </p:txBody>
      </p:sp>
    </p:spTree>
    <p:extLst>
      <p:ext uri="{BB962C8B-B14F-4D97-AF65-F5344CB8AC3E}">
        <p14:creationId xmlns:p14="http://schemas.microsoft.com/office/powerpoint/2010/main" val="410597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To achieve our objective, we implemented a multi-step methodology. This involves data preprocessing, feature selection, model training, and evaluation. </a:t>
            </a:r>
          </a:p>
          <a:p>
            <a:pPr>
              <a:buNone/>
            </a:pPr>
            <a:br>
              <a:rPr lang="en-US"/>
            </a:br>
            <a:endParaRPr lang="en-US"/>
          </a:p>
          <a:p>
            <a:pPr>
              <a:buNone/>
            </a:pPr>
            <a:r>
              <a:rPr lang="en-US"/>
              <a:t>Here are the datatypes the dataset had: </a:t>
            </a:r>
            <a:br>
              <a:rPr lang="en-US"/>
            </a:br>
            <a:endParaRPr lang="en-US"/>
          </a:p>
        </p:txBody>
      </p:sp>
    </p:spTree>
    <p:extLst>
      <p:ext uri="{BB962C8B-B14F-4D97-AF65-F5344CB8AC3E}">
        <p14:creationId xmlns:p14="http://schemas.microsoft.com/office/powerpoint/2010/main" val="3049518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began by cleaning the dataset to ensure data quality by handling missing values, outliers, and categorical variables. </a:t>
            </a:r>
          </a:p>
        </p:txBody>
      </p:sp>
    </p:spTree>
    <p:extLst>
      <p:ext uri="{BB962C8B-B14F-4D97-AF65-F5344CB8AC3E}">
        <p14:creationId xmlns:p14="http://schemas.microsoft.com/office/powerpoint/2010/main" val="4240319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During cleaning, we filtered out unnecessary data and added new variables that that we will talk about again later.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retain vital relationships, we then grouped all information for the same </a:t>
            </a:r>
            <a:r>
              <a:rPr lang="en-US" err="1"/>
              <a:t>user_session</a:t>
            </a:r>
            <a:r>
              <a:rPr lang="en-US"/>
              <a:t> together under a new variable called </a:t>
            </a:r>
            <a:r>
              <a:rPr lang="en-US" b="1" u="sng" err="1"/>
              <a:t>activity_count</a:t>
            </a:r>
            <a:r>
              <a:rPr lang="en-US"/>
              <a:t>, converted </a:t>
            </a:r>
            <a:r>
              <a:rPr lang="en-US" b="1" u="sng" err="1"/>
              <a:t>event_time</a:t>
            </a:r>
            <a:r>
              <a:rPr lang="en-US"/>
              <a:t> to date and grouped </a:t>
            </a:r>
            <a:r>
              <a:rPr lang="en-US" err="1"/>
              <a:t>userID</a:t>
            </a:r>
            <a:r>
              <a:rPr lang="en-US"/>
              <a:t> with the number of sessions they each have under </a:t>
            </a:r>
            <a:r>
              <a:rPr lang="en-US" b="1" u="sng" err="1"/>
              <a:t>user_session_count</a:t>
            </a:r>
            <a:r>
              <a:rPr lang="en-US"/>
              <a:t>. </a:t>
            </a:r>
          </a:p>
        </p:txBody>
      </p:sp>
    </p:spTree>
    <p:extLst>
      <p:ext uri="{BB962C8B-B14F-4D97-AF65-F5344CB8AC3E}">
        <p14:creationId xmlns:p14="http://schemas.microsoft.com/office/powerpoint/2010/main" val="102958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62" r:id="rId8"/>
    <p:sldLayoutId id="2147483664" r:id="rId9"/>
    <p:sldLayoutId id="2147483668" r:id="rId10"/>
    <p:sldLayoutId id="2147483674" r:id="rId11"/>
    <p:sldLayoutId id="2147483677" r:id="rId12"/>
    <p:sldLayoutId id="2147483684" r:id="rId13"/>
    <p:sldLayoutId id="2147483691" r:id="rId14"/>
    <p:sldLayoutId id="2147483693" r:id="rId15"/>
    <p:sldLayoutId id="2147483696" r:id="rId16"/>
    <p:sldLayoutId id="2147483697" r:id="rId17"/>
    <p:sldLayoutId id="2147483698" r:id="rId18"/>
    <p:sldLayoutId id="214748369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50" y="914419"/>
            <a:ext cx="7064100" cy="2052600"/>
          </a:xfrm>
          <a:prstGeom prst="rect">
            <a:avLst/>
          </a:prstGeom>
        </p:spPr>
        <p:txBody>
          <a:bodyPr spcFirstLastPara="1" wrap="square" lIns="91425" tIns="91425" rIns="91425" bIns="91425" anchor="b" anchorCtr="0">
            <a:noAutofit/>
          </a:bodyPr>
          <a:lstStyle/>
          <a:p>
            <a:r>
              <a:rPr lang="en"/>
              <a:t>SC1015</a:t>
            </a:r>
            <a:br>
              <a:rPr lang="en"/>
            </a:br>
            <a:r>
              <a:rPr lang="en-SG" sz="4800"/>
              <a:t>Online Shopping Analysis</a:t>
            </a:r>
          </a:p>
        </p:txBody>
      </p:sp>
      <p:sp>
        <p:nvSpPr>
          <p:cNvPr id="483" name="Google Shape;483;p59"/>
          <p:cNvSpPr txBox="1">
            <a:spLocks noGrp="1"/>
          </p:cNvSpPr>
          <p:nvPr>
            <p:ph type="subTitle" idx="1"/>
          </p:nvPr>
        </p:nvSpPr>
        <p:spPr>
          <a:xfrm>
            <a:off x="1039950" y="3155709"/>
            <a:ext cx="7064100" cy="1245134"/>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a:solidFill>
                  <a:schemeClr val="dk1"/>
                </a:solidFill>
              </a:rPr>
              <a:t>Minh Quan Nguyen (U2320069H)</a:t>
            </a:r>
            <a:endParaRPr lang="en-US">
              <a:solidFill>
                <a:schemeClr val="dk1"/>
              </a:solidFill>
            </a:endParaRPr>
          </a:p>
          <a:p>
            <a:pPr marL="0" lvl="0" indent="0" algn="ctr" rtl="0">
              <a:lnSpc>
                <a:spcPct val="150000"/>
              </a:lnSpc>
              <a:spcBef>
                <a:spcPts val="0"/>
              </a:spcBef>
              <a:spcAft>
                <a:spcPts val="0"/>
              </a:spcAft>
              <a:buClr>
                <a:schemeClr val="dk1"/>
              </a:buClr>
              <a:buSzPts val="1100"/>
              <a:buFont typeface="Arial"/>
              <a:buNone/>
            </a:pPr>
            <a:r>
              <a:rPr lang="en">
                <a:solidFill>
                  <a:schemeClr val="dk1"/>
                </a:solidFill>
              </a:rPr>
              <a:t>Wong Jacqin (U2321852H)</a:t>
            </a:r>
          </a:p>
          <a:p>
            <a:pPr marL="0" indent="0">
              <a:lnSpc>
                <a:spcPct val="150000"/>
              </a:lnSpc>
              <a:buClr>
                <a:schemeClr val="dk1"/>
              </a:buClr>
              <a:buSzPts val="1100"/>
            </a:pPr>
            <a:r>
              <a:rPr lang="en">
                <a:solidFill>
                  <a:schemeClr val="dk1"/>
                </a:solidFill>
              </a:rPr>
              <a:t>Dana Yak (U2321776D)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670093" y="307755"/>
            <a:ext cx="6909011" cy="656055"/>
          </a:xfrm>
          <a:prstGeom prst="rect">
            <a:avLst/>
          </a:prstGeom>
        </p:spPr>
        <p:txBody>
          <a:bodyPr spcFirstLastPara="1" wrap="square" lIns="91425" tIns="91425" rIns="91425" bIns="91425" anchor="t" anchorCtr="0">
            <a:noAutofit/>
          </a:bodyPr>
          <a:lstStyle/>
          <a:p>
            <a:r>
              <a:rPr lang="en"/>
              <a:t>Data</a:t>
            </a:r>
            <a:r>
              <a:rPr lang="en-US"/>
              <a:t> Information: Preliminary Analysis</a:t>
            </a:r>
          </a:p>
        </p:txBody>
      </p:sp>
      <p:pic>
        <p:nvPicPr>
          <p:cNvPr id="3" name="Picture 2" descr="A screen shot of a computer&#10;&#10;Description automatically generated">
            <a:extLst>
              <a:ext uri="{FF2B5EF4-FFF2-40B4-BE49-F238E27FC236}">
                <a16:creationId xmlns:a16="http://schemas.microsoft.com/office/drawing/2014/main" id="{FC53ADA4-29A5-9CE7-595B-E40545FF6DF1}"/>
              </a:ext>
            </a:extLst>
          </p:cNvPr>
          <p:cNvPicPr>
            <a:picLocks noChangeAspect="1"/>
          </p:cNvPicPr>
          <p:nvPr/>
        </p:nvPicPr>
        <p:blipFill rotWithShape="1">
          <a:blip r:embed="rId3"/>
          <a:srcRect t="36827" r="58403" b="283"/>
          <a:stretch/>
        </p:blipFill>
        <p:spPr>
          <a:xfrm>
            <a:off x="3147775" y="1059025"/>
            <a:ext cx="2846923" cy="3032811"/>
          </a:xfrm>
          <a:prstGeom prst="rect">
            <a:avLst/>
          </a:prstGeom>
        </p:spPr>
      </p:pic>
    </p:spTree>
    <p:extLst>
      <p:ext uri="{BB962C8B-B14F-4D97-AF65-F5344CB8AC3E}">
        <p14:creationId xmlns:p14="http://schemas.microsoft.com/office/powerpoint/2010/main" val="951190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418286" y="1439851"/>
            <a:ext cx="2126100" cy="444000"/>
          </a:xfrm>
          <a:prstGeom prst="rect">
            <a:avLst/>
          </a:prstGeom>
        </p:spPr>
        <p:txBody>
          <a:bodyPr spcFirstLastPara="1" wrap="square" lIns="91425" tIns="91425" rIns="91425" bIns="91425" anchor="t" anchorCtr="0">
            <a:noAutofit/>
          </a:bodyPr>
          <a:lstStyle/>
          <a:p>
            <a:pPr marL="0" indent="0"/>
            <a:r>
              <a:rPr lang="en"/>
              <a:t>Time Period</a:t>
            </a:r>
            <a:endParaRPr/>
          </a:p>
        </p:txBody>
      </p:sp>
      <p:sp>
        <p:nvSpPr>
          <p:cNvPr id="906" name="Google Shape;906;p90"/>
          <p:cNvSpPr txBox="1">
            <a:spLocks noGrp="1"/>
          </p:cNvSpPr>
          <p:nvPr>
            <p:ph type="subTitle" idx="2"/>
          </p:nvPr>
        </p:nvSpPr>
        <p:spPr>
          <a:xfrm>
            <a:off x="3418286" y="1856049"/>
            <a:ext cx="2126100" cy="572700"/>
          </a:xfrm>
          <a:prstGeom prst="rect">
            <a:avLst/>
          </a:prstGeom>
        </p:spPr>
        <p:txBody>
          <a:bodyPr spcFirstLastPara="1" wrap="square" lIns="91425" tIns="91425" rIns="91425" bIns="91425" anchor="t" anchorCtr="0">
            <a:noAutofit/>
          </a:bodyPr>
          <a:lstStyle/>
          <a:p>
            <a:pPr marL="0" indent="0"/>
            <a:r>
              <a:rPr lang="en"/>
              <a:t>Timing during the day that users add to cart or purchased</a:t>
            </a:r>
            <a:endParaRPr lang="en-US"/>
          </a:p>
        </p:txBody>
      </p:sp>
      <p:sp>
        <p:nvSpPr>
          <p:cNvPr id="907" name="Google Shape;907;p90"/>
          <p:cNvSpPr txBox="1">
            <a:spLocks noGrp="1"/>
          </p:cNvSpPr>
          <p:nvPr>
            <p:ph type="subTitle" idx="3"/>
          </p:nvPr>
        </p:nvSpPr>
        <p:spPr>
          <a:xfrm>
            <a:off x="881489" y="1343961"/>
            <a:ext cx="2083908" cy="888928"/>
          </a:xfrm>
          <a:prstGeom prst="rect">
            <a:avLst/>
          </a:prstGeom>
        </p:spPr>
        <p:txBody>
          <a:bodyPr spcFirstLastPara="1" wrap="square" lIns="91425" tIns="91425" rIns="91425" bIns="91425" anchor="t" anchorCtr="0">
            <a:noAutofit/>
          </a:bodyPr>
          <a:lstStyle/>
          <a:p>
            <a:pPr marL="0" indent="0"/>
            <a:r>
              <a:rPr lang="en"/>
              <a:t>Product / Sub </a:t>
            </a:r>
            <a:endParaRPr lang="en-US"/>
          </a:p>
          <a:p>
            <a:pPr marL="0" indent="0"/>
            <a:r>
              <a:rPr lang="en"/>
              <a:t>Categories</a:t>
            </a:r>
            <a:endParaRPr/>
          </a:p>
        </p:txBody>
      </p:sp>
      <p:sp>
        <p:nvSpPr>
          <p:cNvPr id="908" name="Google Shape;908;p90"/>
          <p:cNvSpPr txBox="1">
            <a:spLocks noGrp="1"/>
          </p:cNvSpPr>
          <p:nvPr>
            <p:ph type="subTitle" idx="4"/>
          </p:nvPr>
        </p:nvSpPr>
        <p:spPr>
          <a:xfrm>
            <a:off x="862411" y="2139881"/>
            <a:ext cx="2126100" cy="572700"/>
          </a:xfrm>
          <a:prstGeom prst="rect">
            <a:avLst/>
          </a:prstGeom>
        </p:spPr>
        <p:txBody>
          <a:bodyPr spcFirstLastPara="1" wrap="square" lIns="91425" tIns="91425" rIns="91425" bIns="91425" anchor="t" anchorCtr="0">
            <a:noAutofit/>
          </a:bodyPr>
          <a:lstStyle/>
          <a:p>
            <a:pPr marL="0" indent="0"/>
            <a:r>
              <a:rPr lang="en"/>
              <a:t>Different categories users have bought</a:t>
            </a:r>
          </a:p>
        </p:txBody>
      </p:sp>
      <p:sp>
        <p:nvSpPr>
          <p:cNvPr id="909" name="Google Shape;909;p90"/>
          <p:cNvSpPr txBox="1">
            <a:spLocks noGrp="1"/>
          </p:cNvSpPr>
          <p:nvPr>
            <p:ph type="subTitle" idx="5"/>
          </p:nvPr>
        </p:nvSpPr>
        <p:spPr>
          <a:xfrm>
            <a:off x="5974161" y="1343962"/>
            <a:ext cx="2126100" cy="444000"/>
          </a:xfrm>
          <a:prstGeom prst="rect">
            <a:avLst/>
          </a:prstGeom>
        </p:spPr>
        <p:txBody>
          <a:bodyPr spcFirstLastPara="1" wrap="square" lIns="91425" tIns="91425" rIns="91425" bIns="91425" anchor="t" anchorCtr="0">
            <a:noAutofit/>
          </a:bodyPr>
          <a:lstStyle/>
          <a:p>
            <a:pPr marL="0" indent="0"/>
            <a:r>
              <a:rPr lang="en"/>
              <a:t>Day of Week / Month</a:t>
            </a:r>
            <a:endParaRPr err="1"/>
          </a:p>
        </p:txBody>
      </p:sp>
      <p:sp>
        <p:nvSpPr>
          <p:cNvPr id="910" name="Google Shape;910;p90"/>
          <p:cNvSpPr txBox="1">
            <a:spLocks noGrp="1"/>
          </p:cNvSpPr>
          <p:nvPr>
            <p:ph type="subTitle" idx="6"/>
          </p:nvPr>
        </p:nvSpPr>
        <p:spPr>
          <a:xfrm>
            <a:off x="5617453" y="2020978"/>
            <a:ext cx="2778146" cy="591877"/>
          </a:xfrm>
          <a:prstGeom prst="rect">
            <a:avLst/>
          </a:prstGeom>
        </p:spPr>
        <p:txBody>
          <a:bodyPr spcFirstLastPara="1" wrap="square" lIns="91425" tIns="91425" rIns="91425" bIns="91425" anchor="t" anchorCtr="0">
            <a:noAutofit/>
          </a:bodyPr>
          <a:lstStyle/>
          <a:p>
            <a:pPr marL="0" indent="0"/>
            <a:r>
              <a:rPr lang="en"/>
              <a:t>How interactions with webpage change with the months </a:t>
            </a: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r>
              <a:rPr lang="en"/>
              <a:t>Variables Considered</a:t>
            </a:r>
            <a:endParaRPr/>
          </a:p>
        </p:txBody>
      </p:sp>
      <p:sp>
        <p:nvSpPr>
          <p:cNvPr id="912" name="Google Shape;912;p90"/>
          <p:cNvSpPr txBox="1">
            <a:spLocks noGrp="1"/>
          </p:cNvSpPr>
          <p:nvPr>
            <p:ph type="subTitle" idx="7"/>
          </p:nvPr>
        </p:nvSpPr>
        <p:spPr>
          <a:xfrm>
            <a:off x="3472714" y="3181037"/>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a:t>
            </a:r>
            <a:endParaRPr/>
          </a:p>
        </p:txBody>
      </p:sp>
      <p:sp>
        <p:nvSpPr>
          <p:cNvPr id="913" name="Google Shape;913;p90"/>
          <p:cNvSpPr txBox="1">
            <a:spLocks noGrp="1"/>
          </p:cNvSpPr>
          <p:nvPr>
            <p:ph type="subTitle" idx="8"/>
          </p:nvPr>
        </p:nvSpPr>
        <p:spPr>
          <a:xfrm>
            <a:off x="3472739" y="3597235"/>
            <a:ext cx="2126100" cy="572700"/>
          </a:xfrm>
          <a:prstGeom prst="rect">
            <a:avLst/>
          </a:prstGeom>
        </p:spPr>
        <p:txBody>
          <a:bodyPr spcFirstLastPara="1" wrap="square" lIns="91425" tIns="91425" rIns="91425" bIns="91425" anchor="t" anchorCtr="0">
            <a:noAutofit/>
          </a:bodyPr>
          <a:lstStyle/>
          <a:p>
            <a:pPr marL="0" indent="0"/>
            <a:r>
              <a:rPr lang="en"/>
              <a:t>Price of products purchased</a:t>
            </a:r>
          </a:p>
        </p:txBody>
      </p:sp>
      <p:sp>
        <p:nvSpPr>
          <p:cNvPr id="914" name="Google Shape;914;p90"/>
          <p:cNvSpPr txBox="1">
            <a:spLocks noGrp="1"/>
          </p:cNvSpPr>
          <p:nvPr>
            <p:ph type="subTitle" idx="9"/>
          </p:nvPr>
        </p:nvSpPr>
        <p:spPr>
          <a:xfrm>
            <a:off x="560031" y="2993094"/>
            <a:ext cx="2835680" cy="440165"/>
          </a:xfrm>
          <a:prstGeom prst="rect">
            <a:avLst/>
          </a:prstGeom>
        </p:spPr>
        <p:txBody>
          <a:bodyPr spcFirstLastPara="1" wrap="square" lIns="91425" tIns="91425" rIns="91425" bIns="91425" anchor="t" anchorCtr="0">
            <a:noAutofit/>
          </a:bodyPr>
          <a:lstStyle/>
          <a:p>
            <a:pPr marL="0" indent="0"/>
            <a:r>
              <a:rPr lang="en"/>
              <a:t>Sessions Activities and User History</a:t>
            </a:r>
          </a:p>
        </p:txBody>
      </p:sp>
      <p:sp>
        <p:nvSpPr>
          <p:cNvPr id="915" name="Google Shape;915;p90"/>
          <p:cNvSpPr txBox="1">
            <a:spLocks noGrp="1"/>
          </p:cNvSpPr>
          <p:nvPr>
            <p:ph type="subTitle" idx="13"/>
          </p:nvPr>
        </p:nvSpPr>
        <p:spPr>
          <a:xfrm>
            <a:off x="609994" y="3773671"/>
            <a:ext cx="2735955" cy="572700"/>
          </a:xfrm>
          <a:prstGeom prst="rect">
            <a:avLst/>
          </a:prstGeom>
        </p:spPr>
        <p:txBody>
          <a:bodyPr spcFirstLastPara="1" wrap="square" lIns="91425" tIns="91425" rIns="91425" bIns="91425" anchor="t" anchorCtr="0">
            <a:noAutofit/>
          </a:bodyPr>
          <a:lstStyle/>
          <a:p>
            <a:pPr marL="0" indent="0"/>
            <a:r>
              <a:rPr lang="en"/>
              <a:t>How often a user visits the site and their interactions with the site</a:t>
            </a:r>
            <a:endParaRPr lang="en-US"/>
          </a:p>
        </p:txBody>
      </p:sp>
      <p:sp>
        <p:nvSpPr>
          <p:cNvPr id="916" name="Google Shape;916;p90"/>
          <p:cNvSpPr txBox="1">
            <a:spLocks noGrp="1"/>
          </p:cNvSpPr>
          <p:nvPr>
            <p:ph type="subTitle" idx="14"/>
          </p:nvPr>
        </p:nvSpPr>
        <p:spPr>
          <a:xfrm>
            <a:off x="6028589" y="3181037"/>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Brand</a:t>
            </a:r>
            <a:endParaRPr/>
          </a:p>
        </p:txBody>
      </p:sp>
      <p:sp>
        <p:nvSpPr>
          <p:cNvPr id="917" name="Google Shape;917;p90"/>
          <p:cNvSpPr txBox="1">
            <a:spLocks noGrp="1"/>
          </p:cNvSpPr>
          <p:nvPr>
            <p:ph type="subTitle" idx="15"/>
          </p:nvPr>
        </p:nvSpPr>
        <p:spPr>
          <a:xfrm>
            <a:off x="6028589" y="3597235"/>
            <a:ext cx="2126100" cy="572700"/>
          </a:xfrm>
          <a:prstGeom prst="rect">
            <a:avLst/>
          </a:prstGeom>
        </p:spPr>
        <p:txBody>
          <a:bodyPr spcFirstLastPara="1" wrap="square" lIns="91425" tIns="91425" rIns="91425" bIns="91425" anchor="t" anchorCtr="0">
            <a:noAutofit/>
          </a:bodyPr>
          <a:lstStyle/>
          <a:p>
            <a:pPr marL="0" indent="0"/>
            <a:r>
              <a:rPr lang="en"/>
              <a:t>Brands of Product</a:t>
            </a:r>
          </a:p>
        </p:txBody>
      </p:sp>
      <p:grpSp>
        <p:nvGrpSpPr>
          <p:cNvPr id="918" name="Google Shape;918;p90"/>
          <p:cNvGrpSpPr/>
          <p:nvPr/>
        </p:nvGrpSpPr>
        <p:grpSpPr>
          <a:xfrm>
            <a:off x="1741725" y="1045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15742" y="2830074"/>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363959" y="2806125"/>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853736" y="1046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297264" y="1123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795232" y="2791113"/>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276937"/>
            <a:ext cx="7717500" cy="572700"/>
          </a:xfrm>
          <a:prstGeom prst="rect">
            <a:avLst/>
          </a:prstGeom>
        </p:spPr>
        <p:txBody>
          <a:bodyPr spcFirstLastPara="1" wrap="square" lIns="91425" tIns="91425" rIns="91425" bIns="91425" anchor="t" anchorCtr="0">
            <a:noAutofit/>
          </a:bodyPr>
          <a:lstStyle/>
          <a:p>
            <a:r>
              <a:rPr lang="en" sz="2800"/>
              <a:t>Product Categories and Sub Categories </a:t>
            </a:r>
          </a:p>
        </p:txBody>
      </p:sp>
      <p:sp>
        <p:nvSpPr>
          <p:cNvPr id="606" name="Google Shape;606;p72"/>
          <p:cNvSpPr txBox="1"/>
          <p:nvPr/>
        </p:nvSpPr>
        <p:spPr>
          <a:xfrm>
            <a:off x="1738750" y="4005278"/>
            <a:ext cx="5710031" cy="645973"/>
          </a:xfrm>
          <a:prstGeom prst="rect">
            <a:avLst/>
          </a:prstGeom>
          <a:noFill/>
          <a:ln>
            <a:noFill/>
          </a:ln>
        </p:spPr>
        <p:txBody>
          <a:bodyPr spcFirstLastPara="1" wrap="square" lIns="91425" tIns="91425" rIns="91425" bIns="91425" anchor="t" anchorCtr="0">
            <a:noAutofit/>
          </a:bodyPr>
          <a:lstStyle/>
          <a:p>
            <a:pPr algn="ctr"/>
            <a:r>
              <a:rPr lang="en">
                <a:solidFill>
                  <a:schemeClr val="dk2"/>
                </a:solidFill>
                <a:latin typeface="Montserrat"/>
                <a:ea typeface="Montserrat"/>
                <a:sym typeface="Montserrat"/>
              </a:rPr>
              <a:t>as it is </a:t>
            </a:r>
            <a:r>
              <a:rPr lang="en" b="1">
                <a:solidFill>
                  <a:schemeClr val="dk2"/>
                </a:solidFill>
                <a:latin typeface="Montserrat"/>
                <a:ea typeface="Montserrat"/>
                <a:sym typeface="Montserrat"/>
              </a:rPr>
              <a:t>equally likely</a:t>
            </a:r>
            <a:r>
              <a:rPr lang="en">
                <a:solidFill>
                  <a:schemeClr val="dk2"/>
                </a:solidFill>
                <a:latin typeface="Montserrat"/>
                <a:ea typeface="Montserrat"/>
                <a:sym typeface="Montserrat"/>
              </a:rPr>
              <a:t> for a product from any category in the cart to be purchased as they are to be left in cart.</a:t>
            </a:r>
            <a:endParaRPr lang="en-US">
              <a:solidFill>
                <a:schemeClr val="dk2"/>
              </a:solidFill>
            </a:endParaRPr>
          </a:p>
          <a:p>
            <a:pPr algn="ctr"/>
            <a:endParaRPr lang="en">
              <a:solidFill>
                <a:schemeClr val="dk2"/>
              </a:solidFill>
              <a:latin typeface="Montserrat"/>
              <a:ea typeface="Lato"/>
            </a:endParaRPr>
          </a:p>
        </p:txBody>
      </p:sp>
      <p:sp>
        <p:nvSpPr>
          <p:cNvPr id="607" name="Google Shape;607;p72"/>
          <p:cNvSpPr txBox="1"/>
          <p:nvPr/>
        </p:nvSpPr>
        <p:spPr>
          <a:xfrm>
            <a:off x="1479115" y="3713966"/>
            <a:ext cx="6223805" cy="516664"/>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Vidaloka"/>
                <a:sym typeface="Vidaloka"/>
              </a:rPr>
              <a:t>May not be a good predictor of a purchase of items in cart </a:t>
            </a:r>
            <a:endParaRPr lang="en" sz="1800">
              <a:solidFill>
                <a:schemeClr val="dk1"/>
              </a:solidFill>
              <a:latin typeface="Vidaloka"/>
            </a:endParaRPr>
          </a:p>
        </p:txBody>
      </p:sp>
      <p:pic>
        <p:nvPicPr>
          <p:cNvPr id="3" name="Picture 2">
            <a:extLst>
              <a:ext uri="{FF2B5EF4-FFF2-40B4-BE49-F238E27FC236}">
                <a16:creationId xmlns:a16="http://schemas.microsoft.com/office/drawing/2014/main" id="{106E33D0-FAAB-6A84-36F6-F947A07A8560}"/>
              </a:ext>
            </a:extLst>
          </p:cNvPr>
          <p:cNvPicPr>
            <a:picLocks noChangeAspect="1"/>
          </p:cNvPicPr>
          <p:nvPr/>
        </p:nvPicPr>
        <p:blipFill rotWithShape="1">
          <a:blip r:embed="rId3"/>
          <a:srcRect l="2631" t="143" r="318" b="47836"/>
          <a:stretch/>
        </p:blipFill>
        <p:spPr>
          <a:xfrm>
            <a:off x="266082" y="1227865"/>
            <a:ext cx="3731567" cy="2247433"/>
          </a:xfrm>
          <a:prstGeom prst="rect">
            <a:avLst/>
          </a:prstGeom>
        </p:spPr>
      </p:pic>
      <p:pic>
        <p:nvPicPr>
          <p:cNvPr id="5" name="Picture 4">
            <a:extLst>
              <a:ext uri="{FF2B5EF4-FFF2-40B4-BE49-F238E27FC236}">
                <a16:creationId xmlns:a16="http://schemas.microsoft.com/office/drawing/2014/main" id="{648E132F-815B-0DBD-BCA2-F302B938A939}"/>
              </a:ext>
            </a:extLst>
          </p:cNvPr>
          <p:cNvPicPr>
            <a:picLocks noChangeAspect="1"/>
          </p:cNvPicPr>
          <p:nvPr/>
        </p:nvPicPr>
        <p:blipFill rotWithShape="1">
          <a:blip r:embed="rId3"/>
          <a:srcRect t="53292" r="54747"/>
          <a:stretch/>
        </p:blipFill>
        <p:spPr>
          <a:xfrm>
            <a:off x="6728953" y="1223340"/>
            <a:ext cx="1947895" cy="2248269"/>
          </a:xfrm>
          <a:prstGeom prst="rect">
            <a:avLst/>
          </a:prstGeom>
        </p:spPr>
      </p:pic>
      <p:sp>
        <p:nvSpPr>
          <p:cNvPr id="8" name="Google Shape;604;p72">
            <a:extLst>
              <a:ext uri="{FF2B5EF4-FFF2-40B4-BE49-F238E27FC236}">
                <a16:creationId xmlns:a16="http://schemas.microsoft.com/office/drawing/2014/main" id="{7BDC2177-37E5-372C-A948-7340BA9247C2}"/>
              </a:ext>
            </a:extLst>
          </p:cNvPr>
          <p:cNvSpPr txBox="1"/>
          <p:nvPr/>
        </p:nvSpPr>
        <p:spPr>
          <a:xfrm>
            <a:off x="4061615" y="2089136"/>
            <a:ext cx="2547830" cy="463787"/>
          </a:xfrm>
          <a:prstGeom prst="rect">
            <a:avLst/>
          </a:prstGeom>
          <a:noFill/>
          <a:ln>
            <a:noFill/>
          </a:ln>
        </p:spPr>
        <p:txBody>
          <a:bodyPr spcFirstLastPara="1" wrap="square" lIns="91425" tIns="91425" rIns="91425" bIns="91425" anchor="t" anchorCtr="0">
            <a:noAutofit/>
          </a:bodyPr>
          <a:lstStyle/>
          <a:p>
            <a:r>
              <a:rPr lang="en" sz="1200">
                <a:solidFill>
                  <a:schemeClr val="dk2"/>
                </a:solidFill>
                <a:latin typeface="Montserrat"/>
                <a:ea typeface="Montserrat"/>
                <a:cs typeface="Montserrat"/>
                <a:sym typeface="Montserrat"/>
              </a:rPr>
              <a:t>especially among the top product categories</a:t>
            </a:r>
            <a:endParaRPr lang="en-US" sz="1200">
              <a:solidFill>
                <a:schemeClr val="dk2"/>
              </a:solidFill>
            </a:endParaRPr>
          </a:p>
        </p:txBody>
      </p:sp>
      <p:sp>
        <p:nvSpPr>
          <p:cNvPr id="10" name="Google Shape;605;p72">
            <a:extLst>
              <a:ext uri="{FF2B5EF4-FFF2-40B4-BE49-F238E27FC236}">
                <a16:creationId xmlns:a16="http://schemas.microsoft.com/office/drawing/2014/main" id="{B87976D7-1ED5-1470-C4DB-4F0E36BAA43E}"/>
              </a:ext>
            </a:extLst>
          </p:cNvPr>
          <p:cNvSpPr txBox="1"/>
          <p:nvPr/>
        </p:nvSpPr>
        <p:spPr>
          <a:xfrm>
            <a:off x="4064037" y="1805696"/>
            <a:ext cx="1958205" cy="352527"/>
          </a:xfrm>
          <a:prstGeom prst="rect">
            <a:avLst/>
          </a:prstGeom>
          <a:noFill/>
          <a:ln>
            <a:noFill/>
          </a:ln>
        </p:spPr>
        <p:txBody>
          <a:bodyPr spcFirstLastPara="1" wrap="square" lIns="91425" tIns="91425" rIns="91425" bIns="91425" anchor="t" anchorCtr="0">
            <a:noAutofit/>
          </a:bodyPr>
          <a:lstStyle/>
          <a:p>
            <a:r>
              <a:rPr lang="en" sz="1600">
                <a:solidFill>
                  <a:schemeClr val="dk1"/>
                </a:solidFill>
                <a:latin typeface="Vidaloka"/>
                <a:sym typeface="Vidaloka"/>
              </a:rPr>
              <a:t>55-45 split</a:t>
            </a:r>
            <a:endParaRPr lang="en-US" sz="1600">
              <a:solidFill>
                <a:schemeClr val="dk1"/>
              </a:solidFill>
            </a:endParaRPr>
          </a:p>
        </p:txBody>
      </p:sp>
      <p:sp>
        <p:nvSpPr>
          <p:cNvPr id="12" name="Google Shape;608;p72">
            <a:extLst>
              <a:ext uri="{FF2B5EF4-FFF2-40B4-BE49-F238E27FC236}">
                <a16:creationId xmlns:a16="http://schemas.microsoft.com/office/drawing/2014/main" id="{31BF260E-AA3A-BA86-073D-E83352C66381}"/>
              </a:ext>
            </a:extLst>
          </p:cNvPr>
          <p:cNvSpPr txBox="1"/>
          <p:nvPr/>
        </p:nvSpPr>
        <p:spPr>
          <a:xfrm>
            <a:off x="4041610" y="1356567"/>
            <a:ext cx="2571104" cy="500941"/>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Montserrat"/>
                <a:sym typeface="Montserrat"/>
              </a:rPr>
              <a:t>in the cart to purchase ratio for each product category</a:t>
            </a:r>
            <a:endParaRPr lang="en-US" sz="1200">
              <a:solidFill>
                <a:schemeClr val="dk1"/>
              </a:solidFill>
            </a:endParaRPr>
          </a:p>
        </p:txBody>
      </p:sp>
      <p:sp>
        <p:nvSpPr>
          <p:cNvPr id="14" name="Google Shape;609;p72">
            <a:extLst>
              <a:ext uri="{FF2B5EF4-FFF2-40B4-BE49-F238E27FC236}">
                <a16:creationId xmlns:a16="http://schemas.microsoft.com/office/drawing/2014/main" id="{DB3BA04B-16E3-9629-374F-00A53E2CC64D}"/>
              </a:ext>
            </a:extLst>
          </p:cNvPr>
          <p:cNvSpPr txBox="1"/>
          <p:nvPr/>
        </p:nvSpPr>
        <p:spPr>
          <a:xfrm>
            <a:off x="4053680" y="1120329"/>
            <a:ext cx="3031863" cy="397350"/>
          </a:xfrm>
          <a:prstGeom prst="rect">
            <a:avLst/>
          </a:prstGeom>
          <a:noFill/>
          <a:ln>
            <a:noFill/>
          </a:ln>
        </p:spPr>
        <p:txBody>
          <a:bodyPr spcFirstLastPara="1" wrap="square" lIns="91425" tIns="91425" rIns="91425" bIns="91425" anchor="t" anchorCtr="0">
            <a:noAutofit/>
          </a:bodyPr>
          <a:lstStyle/>
          <a:p>
            <a:r>
              <a:rPr lang="en" sz="1600">
                <a:solidFill>
                  <a:schemeClr val="dk1"/>
                </a:solidFill>
                <a:latin typeface="Vidaloka"/>
                <a:sym typeface="Vidaloka"/>
              </a:rPr>
              <a:t>no significant difference</a:t>
            </a:r>
            <a:endParaRPr lang="en" sz="1600">
              <a:solidFill>
                <a:schemeClr val="dk1"/>
              </a:solidFill>
              <a:latin typeface="Vidaloka"/>
            </a:endParaRPr>
          </a:p>
        </p:txBody>
      </p:sp>
      <p:sp>
        <p:nvSpPr>
          <p:cNvPr id="16" name="Google Shape;604;p72">
            <a:extLst>
              <a:ext uri="{FF2B5EF4-FFF2-40B4-BE49-F238E27FC236}">
                <a16:creationId xmlns:a16="http://schemas.microsoft.com/office/drawing/2014/main" id="{1B0B93EF-106F-EA71-6459-161A383B913D}"/>
              </a:ext>
            </a:extLst>
          </p:cNvPr>
          <p:cNvSpPr txBox="1"/>
          <p:nvPr/>
        </p:nvSpPr>
        <p:spPr>
          <a:xfrm>
            <a:off x="4046153" y="2603396"/>
            <a:ext cx="2799962" cy="491801"/>
          </a:xfrm>
          <a:prstGeom prst="rect">
            <a:avLst/>
          </a:prstGeom>
          <a:noFill/>
          <a:ln>
            <a:noFill/>
          </a:ln>
        </p:spPr>
        <p:txBody>
          <a:bodyPr spcFirstLastPara="1" wrap="square" lIns="91425" tIns="91425" rIns="91425" bIns="91425" anchor="t" anchorCtr="0">
            <a:noAutofit/>
          </a:bodyPr>
          <a:lstStyle/>
          <a:p>
            <a:r>
              <a:rPr lang="en" sz="1200">
                <a:solidFill>
                  <a:schemeClr val="dk2"/>
                </a:solidFill>
                <a:latin typeface="Montserrat"/>
                <a:ea typeface="Montserrat"/>
                <a:cs typeface="Montserrat"/>
                <a:sym typeface="Montserrat"/>
              </a:rPr>
              <a:t>70-30 split in the last 3 product category , however this error </a:t>
            </a:r>
            <a:endParaRPr lang="en-US" sz="1200">
              <a:solidFill>
                <a:schemeClr val="dk2"/>
              </a:solidFill>
            </a:endParaRPr>
          </a:p>
        </p:txBody>
      </p:sp>
      <p:sp>
        <p:nvSpPr>
          <p:cNvPr id="18" name="Google Shape;605;p72">
            <a:extLst>
              <a:ext uri="{FF2B5EF4-FFF2-40B4-BE49-F238E27FC236}">
                <a16:creationId xmlns:a16="http://schemas.microsoft.com/office/drawing/2014/main" id="{A50C58D4-A831-C968-588B-2CA5CA287E9A}"/>
              </a:ext>
            </a:extLst>
          </p:cNvPr>
          <p:cNvSpPr txBox="1"/>
          <p:nvPr/>
        </p:nvSpPr>
        <p:spPr>
          <a:xfrm>
            <a:off x="4040602" y="3002837"/>
            <a:ext cx="2552718" cy="58785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Vidaloka"/>
                <a:sym typeface="Vidaloka"/>
              </a:rPr>
              <a:t>is attributed to the lower sample size</a:t>
            </a:r>
            <a:endParaRPr lang="en-US">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r>
              <a:rPr lang="en"/>
              <a:t>Time Period</a:t>
            </a:r>
          </a:p>
        </p:txBody>
      </p:sp>
      <p:sp>
        <p:nvSpPr>
          <p:cNvPr id="606" name="Google Shape;606;p72"/>
          <p:cNvSpPr txBox="1"/>
          <p:nvPr/>
        </p:nvSpPr>
        <p:spPr>
          <a:xfrm>
            <a:off x="3545115" y="3369738"/>
            <a:ext cx="5176549" cy="1040511"/>
          </a:xfrm>
          <a:prstGeom prst="rect">
            <a:avLst/>
          </a:prstGeom>
          <a:noFill/>
          <a:ln>
            <a:noFill/>
          </a:ln>
        </p:spPr>
        <p:txBody>
          <a:bodyPr spcFirstLastPara="1" wrap="square" lIns="91425" tIns="91425" rIns="91425" bIns="91425" anchor="t" anchorCtr="0">
            <a:noAutofit/>
          </a:bodyPr>
          <a:lstStyle/>
          <a:p>
            <a:pPr algn="ctr"/>
            <a:r>
              <a:rPr lang="en">
                <a:solidFill>
                  <a:schemeClr val="dk2"/>
                </a:solidFill>
                <a:latin typeface="Montserrat"/>
              </a:rPr>
              <a:t>Differences in distribution of different time periods ( morning , noon , night ) as compared to the overall distribution is very small , with at most a</a:t>
            </a:r>
            <a:r>
              <a:rPr lang="en" sz="1800" b="1">
                <a:solidFill>
                  <a:schemeClr val="dk2"/>
                </a:solidFill>
                <a:latin typeface="Montserrat"/>
              </a:rPr>
              <a:t> 2.2%</a:t>
            </a:r>
            <a:r>
              <a:rPr lang="en">
                <a:solidFill>
                  <a:schemeClr val="dk2"/>
                </a:solidFill>
                <a:latin typeface="Montserrat"/>
              </a:rPr>
              <a:t> difference. And thus can even be considered as </a:t>
            </a:r>
            <a:r>
              <a:rPr lang="en" b="1">
                <a:solidFill>
                  <a:schemeClr val="dk2"/>
                </a:solidFill>
                <a:latin typeface="Montserrat"/>
              </a:rPr>
              <a:t>negligible</a:t>
            </a:r>
          </a:p>
          <a:p>
            <a:pPr algn="ctr"/>
            <a:endParaRPr lang="en">
              <a:solidFill>
                <a:schemeClr val="dk2"/>
              </a:solidFill>
              <a:latin typeface="Montserrat"/>
              <a:ea typeface="Lato"/>
            </a:endParaRPr>
          </a:p>
        </p:txBody>
      </p:sp>
      <p:sp>
        <p:nvSpPr>
          <p:cNvPr id="607" name="Google Shape;607;p72"/>
          <p:cNvSpPr txBox="1"/>
          <p:nvPr/>
        </p:nvSpPr>
        <p:spPr>
          <a:xfrm>
            <a:off x="296440" y="3221544"/>
            <a:ext cx="3247257" cy="1010404"/>
          </a:xfrm>
          <a:prstGeom prst="rect">
            <a:avLst/>
          </a:prstGeom>
          <a:noFill/>
          <a:ln>
            <a:noFill/>
          </a:ln>
        </p:spPr>
        <p:txBody>
          <a:bodyPr spcFirstLastPara="1" wrap="square" lIns="91425" tIns="91425" rIns="91425" bIns="91425" anchor="t" anchorCtr="0">
            <a:noAutofit/>
          </a:bodyPr>
          <a:lstStyle/>
          <a:p>
            <a:pPr algn="ctr"/>
            <a:r>
              <a:rPr lang="en" sz="2000">
                <a:solidFill>
                  <a:schemeClr val="dk1"/>
                </a:solidFill>
                <a:latin typeface="Vidaloka"/>
                <a:sym typeface="Vidaloka"/>
              </a:rPr>
              <a:t>Hard to use time period as a predictor of whether an item was purchased or not</a:t>
            </a:r>
            <a:endParaRPr lang="en" sz="2000">
              <a:solidFill>
                <a:schemeClr val="dk1"/>
              </a:solidFill>
              <a:latin typeface="Vidaloka"/>
            </a:endParaRPr>
          </a:p>
        </p:txBody>
      </p:sp>
      <p:pic>
        <p:nvPicPr>
          <p:cNvPr id="3" name="Picture 2" descr="A pie chart with text on it&#10;&#10;Description automatically generated">
            <a:extLst>
              <a:ext uri="{FF2B5EF4-FFF2-40B4-BE49-F238E27FC236}">
                <a16:creationId xmlns:a16="http://schemas.microsoft.com/office/drawing/2014/main" id="{147656A9-0B79-A6DB-96B7-0552E7B7DCAB}"/>
              </a:ext>
            </a:extLst>
          </p:cNvPr>
          <p:cNvPicPr>
            <a:picLocks noChangeAspect="1"/>
          </p:cNvPicPr>
          <p:nvPr/>
        </p:nvPicPr>
        <p:blipFill>
          <a:blip r:embed="rId3"/>
          <a:stretch>
            <a:fillRect/>
          </a:stretch>
        </p:blipFill>
        <p:spPr>
          <a:xfrm>
            <a:off x="294953" y="1016425"/>
            <a:ext cx="1872533" cy="1967650"/>
          </a:xfrm>
          <a:prstGeom prst="rect">
            <a:avLst/>
          </a:prstGeom>
        </p:spPr>
      </p:pic>
      <p:pic>
        <p:nvPicPr>
          <p:cNvPr id="5" name="Picture 4" descr="A green and blue pie chart&#10;&#10;Description automatically generated">
            <a:extLst>
              <a:ext uri="{FF2B5EF4-FFF2-40B4-BE49-F238E27FC236}">
                <a16:creationId xmlns:a16="http://schemas.microsoft.com/office/drawing/2014/main" id="{EDA8DC89-8E5A-11B6-E621-51FAA648840D}"/>
              </a:ext>
            </a:extLst>
          </p:cNvPr>
          <p:cNvPicPr>
            <a:picLocks noChangeAspect="1"/>
          </p:cNvPicPr>
          <p:nvPr/>
        </p:nvPicPr>
        <p:blipFill>
          <a:blip r:embed="rId4"/>
          <a:stretch>
            <a:fillRect/>
          </a:stretch>
        </p:blipFill>
        <p:spPr>
          <a:xfrm>
            <a:off x="2487797" y="1001086"/>
            <a:ext cx="1859387" cy="1982988"/>
          </a:xfrm>
          <a:prstGeom prst="rect">
            <a:avLst/>
          </a:prstGeom>
        </p:spPr>
      </p:pic>
      <p:pic>
        <p:nvPicPr>
          <p:cNvPr id="7" name="Picture 6" descr="A pie chart with text and numbers&#10;&#10;Description automatically generated">
            <a:extLst>
              <a:ext uri="{FF2B5EF4-FFF2-40B4-BE49-F238E27FC236}">
                <a16:creationId xmlns:a16="http://schemas.microsoft.com/office/drawing/2014/main" id="{2A642EB3-9500-F049-431E-1F611A0A4E59}"/>
              </a:ext>
            </a:extLst>
          </p:cNvPr>
          <p:cNvPicPr>
            <a:picLocks noChangeAspect="1"/>
          </p:cNvPicPr>
          <p:nvPr/>
        </p:nvPicPr>
        <p:blipFill>
          <a:blip r:embed="rId5"/>
          <a:stretch>
            <a:fillRect/>
          </a:stretch>
        </p:blipFill>
        <p:spPr>
          <a:xfrm>
            <a:off x="4569959" y="1001084"/>
            <a:ext cx="2010084" cy="1975318"/>
          </a:xfrm>
          <a:prstGeom prst="rect">
            <a:avLst/>
          </a:prstGeom>
        </p:spPr>
      </p:pic>
      <p:pic>
        <p:nvPicPr>
          <p:cNvPr id="8" name="Picture 7" descr="A pie chart with text&#10;&#10;Description automatically generated">
            <a:extLst>
              <a:ext uri="{FF2B5EF4-FFF2-40B4-BE49-F238E27FC236}">
                <a16:creationId xmlns:a16="http://schemas.microsoft.com/office/drawing/2014/main" id="{1C827905-D0A9-8032-5DDA-F6347D909FFF}"/>
              </a:ext>
            </a:extLst>
          </p:cNvPr>
          <p:cNvPicPr>
            <a:picLocks noChangeAspect="1"/>
          </p:cNvPicPr>
          <p:nvPr/>
        </p:nvPicPr>
        <p:blipFill>
          <a:blip r:embed="rId6"/>
          <a:stretch>
            <a:fillRect/>
          </a:stretch>
        </p:blipFill>
        <p:spPr>
          <a:xfrm>
            <a:off x="6849957" y="997247"/>
            <a:ext cx="2014419" cy="1986828"/>
          </a:xfrm>
          <a:prstGeom prst="rect">
            <a:avLst/>
          </a:prstGeom>
        </p:spPr>
      </p:pic>
    </p:spTree>
    <p:extLst>
      <p:ext uri="{BB962C8B-B14F-4D97-AF65-F5344CB8AC3E}">
        <p14:creationId xmlns:p14="http://schemas.microsoft.com/office/powerpoint/2010/main" val="1360027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2">
            <a:extLst>
              <a:ext uri="{FF2B5EF4-FFF2-40B4-BE49-F238E27FC236}">
                <a16:creationId xmlns:a16="http://schemas.microsoft.com/office/drawing/2014/main" id="{55EE7F3E-EA3C-D637-60C4-E9E9FDB1CA18}"/>
              </a:ext>
            </a:extLst>
          </p:cNvPr>
          <p:cNvSpPr>
            <a:spLocks noGrp="1"/>
          </p:cNvSpPr>
          <p:nvPr>
            <p:ph type="title"/>
          </p:nvPr>
        </p:nvSpPr>
        <p:spPr>
          <a:xfrm>
            <a:off x="5206695" y="3672761"/>
            <a:ext cx="3452326" cy="497700"/>
          </a:xfrm>
        </p:spPr>
        <p:txBody>
          <a:bodyPr/>
          <a:lstStyle/>
          <a:p>
            <a:pPr algn="ctr"/>
            <a:r>
              <a:rPr lang="en-US" sz="1500"/>
              <a:t>Significant difference in cart and purchase data from beginning to end of month ( among carted items )</a:t>
            </a:r>
            <a:endParaRPr lang="en-US"/>
          </a:p>
        </p:txBody>
      </p:sp>
      <p:pic>
        <p:nvPicPr>
          <p:cNvPr id="6" name="Picture 5" descr="A graph showing a number of events&#10;&#10;Description automatically generated">
            <a:extLst>
              <a:ext uri="{FF2B5EF4-FFF2-40B4-BE49-F238E27FC236}">
                <a16:creationId xmlns:a16="http://schemas.microsoft.com/office/drawing/2014/main" id="{291257D9-2341-074F-5AAF-8662BB7D25BC}"/>
              </a:ext>
            </a:extLst>
          </p:cNvPr>
          <p:cNvPicPr>
            <a:picLocks noChangeAspect="1"/>
          </p:cNvPicPr>
          <p:nvPr/>
        </p:nvPicPr>
        <p:blipFill>
          <a:blip r:embed="rId3"/>
          <a:stretch>
            <a:fillRect/>
          </a:stretch>
        </p:blipFill>
        <p:spPr>
          <a:xfrm>
            <a:off x="4677242" y="1181356"/>
            <a:ext cx="4319326" cy="2512298"/>
          </a:xfrm>
          <a:prstGeom prst="rect">
            <a:avLst/>
          </a:prstGeom>
        </p:spPr>
      </p:pic>
      <p:pic>
        <p:nvPicPr>
          <p:cNvPr id="9" name="Picture 8" descr="A graph with a line going up&#10;&#10;Description automatically generated">
            <a:extLst>
              <a:ext uri="{FF2B5EF4-FFF2-40B4-BE49-F238E27FC236}">
                <a16:creationId xmlns:a16="http://schemas.microsoft.com/office/drawing/2014/main" id="{58373BF2-8BAC-CC08-DE1D-3C4DB15C3297}"/>
              </a:ext>
            </a:extLst>
          </p:cNvPr>
          <p:cNvPicPr>
            <a:picLocks noChangeAspect="1"/>
          </p:cNvPicPr>
          <p:nvPr/>
        </p:nvPicPr>
        <p:blipFill>
          <a:blip r:embed="rId4"/>
          <a:stretch>
            <a:fillRect/>
          </a:stretch>
        </p:blipFill>
        <p:spPr>
          <a:xfrm>
            <a:off x="184262" y="1181356"/>
            <a:ext cx="4199643" cy="2485453"/>
          </a:xfrm>
          <a:prstGeom prst="rect">
            <a:avLst/>
          </a:prstGeom>
        </p:spPr>
      </p:pic>
      <p:sp>
        <p:nvSpPr>
          <p:cNvPr id="11" name="Title 2">
            <a:extLst>
              <a:ext uri="{FF2B5EF4-FFF2-40B4-BE49-F238E27FC236}">
                <a16:creationId xmlns:a16="http://schemas.microsoft.com/office/drawing/2014/main" id="{CAB8BB57-F666-6A2E-C4E5-8BD27D9F7C3E}"/>
              </a:ext>
            </a:extLst>
          </p:cNvPr>
          <p:cNvSpPr txBox="1">
            <a:spLocks/>
          </p:cNvSpPr>
          <p:nvPr/>
        </p:nvSpPr>
        <p:spPr>
          <a:xfrm>
            <a:off x="687370" y="3667902"/>
            <a:ext cx="3452326"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500"/>
              <a:t>Monday and Sundays have highest cart items who get purchased while Thursday and Fridays have lowest ( huge difference )</a:t>
            </a:r>
          </a:p>
        </p:txBody>
      </p:sp>
      <p:sp>
        <p:nvSpPr>
          <p:cNvPr id="13" name="Google Shape;603;p72">
            <a:extLst>
              <a:ext uri="{FF2B5EF4-FFF2-40B4-BE49-F238E27FC236}">
                <a16:creationId xmlns:a16="http://schemas.microsoft.com/office/drawing/2014/main" id="{76229412-2C52-55E3-B842-3405452C3343}"/>
              </a:ext>
            </a:extLst>
          </p:cNvPr>
          <p:cNvSpPr txBox="1">
            <a:spLocks/>
          </p:cNvSpPr>
          <p:nvPr/>
        </p:nvSpPr>
        <p:spPr>
          <a:xfrm>
            <a:off x="686376" y="33762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
              <a:t>Good Predictors</a:t>
            </a:r>
          </a:p>
        </p:txBody>
      </p:sp>
      <p:sp>
        <p:nvSpPr>
          <p:cNvPr id="15" name="Google Shape;604;p72">
            <a:extLst>
              <a:ext uri="{FF2B5EF4-FFF2-40B4-BE49-F238E27FC236}">
                <a16:creationId xmlns:a16="http://schemas.microsoft.com/office/drawing/2014/main" id="{1957D245-2790-C71A-A7C4-C1567C8699CE}"/>
              </a:ext>
            </a:extLst>
          </p:cNvPr>
          <p:cNvSpPr txBox="1"/>
          <p:nvPr/>
        </p:nvSpPr>
        <p:spPr>
          <a:xfrm>
            <a:off x="6180128" y="891724"/>
            <a:ext cx="1509745" cy="392301"/>
          </a:xfrm>
          <a:prstGeom prst="rect">
            <a:avLst/>
          </a:prstGeom>
          <a:noFill/>
          <a:ln>
            <a:noFill/>
          </a:ln>
        </p:spPr>
        <p:txBody>
          <a:bodyPr spcFirstLastPara="1" wrap="square" lIns="91425" tIns="91425" rIns="91425" bIns="91425" anchor="t" anchorCtr="0">
            <a:noAutofit/>
          </a:bodyPr>
          <a:lstStyle/>
          <a:p>
            <a:r>
              <a:rPr lang="en">
                <a:solidFill>
                  <a:schemeClr val="dk2"/>
                </a:solidFill>
                <a:latin typeface="Montserrat"/>
              </a:rPr>
              <a:t>Time of Month</a:t>
            </a:r>
          </a:p>
        </p:txBody>
      </p:sp>
      <p:sp>
        <p:nvSpPr>
          <p:cNvPr id="17" name="Google Shape;604;p72">
            <a:extLst>
              <a:ext uri="{FF2B5EF4-FFF2-40B4-BE49-F238E27FC236}">
                <a16:creationId xmlns:a16="http://schemas.microsoft.com/office/drawing/2014/main" id="{408D7247-E4F8-374C-6243-2AB042692B07}"/>
              </a:ext>
            </a:extLst>
          </p:cNvPr>
          <p:cNvSpPr txBox="1"/>
          <p:nvPr/>
        </p:nvSpPr>
        <p:spPr>
          <a:xfrm>
            <a:off x="1756693" y="898372"/>
            <a:ext cx="1314131" cy="384630"/>
          </a:xfrm>
          <a:prstGeom prst="rect">
            <a:avLst/>
          </a:prstGeom>
          <a:noFill/>
          <a:ln>
            <a:noFill/>
          </a:ln>
        </p:spPr>
        <p:txBody>
          <a:bodyPr spcFirstLastPara="1" wrap="square" lIns="91425" tIns="91425" rIns="91425" bIns="91425" anchor="t" anchorCtr="0">
            <a:noAutofit/>
          </a:bodyPr>
          <a:lstStyle/>
          <a:p>
            <a:r>
              <a:rPr lang="en">
                <a:solidFill>
                  <a:schemeClr val="dk2"/>
                </a:solidFill>
                <a:latin typeface="Montserrat"/>
              </a:rPr>
              <a:t>Day of Week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11" name="Title 2">
            <a:extLst>
              <a:ext uri="{FF2B5EF4-FFF2-40B4-BE49-F238E27FC236}">
                <a16:creationId xmlns:a16="http://schemas.microsoft.com/office/drawing/2014/main" id="{CAB8BB57-F666-6A2E-C4E5-8BD27D9F7C3E}"/>
              </a:ext>
            </a:extLst>
          </p:cNvPr>
          <p:cNvSpPr txBox="1">
            <a:spLocks/>
          </p:cNvSpPr>
          <p:nvPr/>
        </p:nvSpPr>
        <p:spPr>
          <a:xfrm>
            <a:off x="192582" y="3602697"/>
            <a:ext cx="8952532" cy="9579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500"/>
              <a:t>User session count – POSITIVE correlation</a:t>
            </a:r>
          </a:p>
          <a:p>
            <a:pPr algn="ctr"/>
            <a:r>
              <a:rPr lang="en-US" sz="1500"/>
              <a:t>Signifying the more familiar a user is with the site , the more probable for them to purchase / add to cart</a:t>
            </a:r>
          </a:p>
          <a:p>
            <a:pPr algn="ctr"/>
            <a:endParaRPr lang="en-US" sz="1500"/>
          </a:p>
          <a:p>
            <a:pPr algn="ctr"/>
            <a:r>
              <a:rPr lang="en-US" sz="1500"/>
              <a:t>Activity Count – NEGATIVE correlation</a:t>
            </a:r>
          </a:p>
          <a:p>
            <a:pPr algn="ctr"/>
            <a:r>
              <a:rPr lang="en-US" sz="1500"/>
              <a:t>The more interactions they have with the site , the LESS probable for them to purchase / add to cart</a:t>
            </a:r>
          </a:p>
        </p:txBody>
      </p:sp>
      <p:sp>
        <p:nvSpPr>
          <p:cNvPr id="13" name="Google Shape;603;p72">
            <a:extLst>
              <a:ext uri="{FF2B5EF4-FFF2-40B4-BE49-F238E27FC236}">
                <a16:creationId xmlns:a16="http://schemas.microsoft.com/office/drawing/2014/main" id="{76229412-2C52-55E3-B842-3405452C3343}"/>
              </a:ext>
            </a:extLst>
          </p:cNvPr>
          <p:cNvSpPr txBox="1">
            <a:spLocks/>
          </p:cNvSpPr>
          <p:nvPr/>
        </p:nvSpPr>
        <p:spPr>
          <a:xfrm>
            <a:off x="686376" y="33762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
              <a:t>Good Predictors</a:t>
            </a:r>
          </a:p>
        </p:txBody>
      </p:sp>
      <p:sp>
        <p:nvSpPr>
          <p:cNvPr id="17" name="Google Shape;604;p72">
            <a:extLst>
              <a:ext uri="{FF2B5EF4-FFF2-40B4-BE49-F238E27FC236}">
                <a16:creationId xmlns:a16="http://schemas.microsoft.com/office/drawing/2014/main" id="{408D7247-E4F8-374C-6243-2AB042692B07}"/>
              </a:ext>
            </a:extLst>
          </p:cNvPr>
          <p:cNvSpPr txBox="1"/>
          <p:nvPr/>
        </p:nvSpPr>
        <p:spPr>
          <a:xfrm>
            <a:off x="2857502" y="806318"/>
            <a:ext cx="3373832" cy="384630"/>
          </a:xfrm>
          <a:prstGeom prst="rect">
            <a:avLst/>
          </a:prstGeom>
          <a:noFill/>
          <a:ln>
            <a:noFill/>
          </a:ln>
        </p:spPr>
        <p:txBody>
          <a:bodyPr spcFirstLastPara="1" wrap="square" lIns="91425" tIns="91425" rIns="91425" bIns="91425" anchor="t" anchorCtr="0">
            <a:noAutofit/>
          </a:bodyPr>
          <a:lstStyle/>
          <a:p>
            <a:r>
              <a:rPr lang="en">
                <a:solidFill>
                  <a:schemeClr val="dk2"/>
                </a:solidFill>
                <a:latin typeface="Montserrat"/>
              </a:rPr>
              <a:t>Session Activities and User's History</a:t>
            </a:r>
          </a:p>
        </p:txBody>
      </p:sp>
      <p:pic>
        <p:nvPicPr>
          <p:cNvPr id="2" name="Picture 1" descr="A graph with blue dots&#10;&#10;Description automatically generated">
            <a:extLst>
              <a:ext uri="{FF2B5EF4-FFF2-40B4-BE49-F238E27FC236}">
                <a16:creationId xmlns:a16="http://schemas.microsoft.com/office/drawing/2014/main" id="{4C43B20C-3B70-DEC4-0693-931DDA54C2B2}"/>
              </a:ext>
            </a:extLst>
          </p:cNvPr>
          <p:cNvPicPr>
            <a:picLocks noChangeAspect="1"/>
          </p:cNvPicPr>
          <p:nvPr/>
        </p:nvPicPr>
        <p:blipFill>
          <a:blip r:embed="rId3"/>
          <a:stretch>
            <a:fillRect/>
          </a:stretch>
        </p:blipFill>
        <p:spPr>
          <a:xfrm>
            <a:off x="445585" y="1127659"/>
            <a:ext cx="3895623" cy="2473943"/>
          </a:xfrm>
          <a:prstGeom prst="rect">
            <a:avLst/>
          </a:prstGeom>
        </p:spPr>
      </p:pic>
      <p:pic>
        <p:nvPicPr>
          <p:cNvPr id="7" name="Picture 6" descr="A graph of red dots&#10;&#10;Description automatically generated">
            <a:extLst>
              <a:ext uri="{FF2B5EF4-FFF2-40B4-BE49-F238E27FC236}">
                <a16:creationId xmlns:a16="http://schemas.microsoft.com/office/drawing/2014/main" id="{29AB2266-B7F4-959C-009D-48E31658DD8B}"/>
              </a:ext>
            </a:extLst>
          </p:cNvPr>
          <p:cNvPicPr>
            <a:picLocks noChangeAspect="1"/>
          </p:cNvPicPr>
          <p:nvPr/>
        </p:nvPicPr>
        <p:blipFill>
          <a:blip r:embed="rId4"/>
          <a:stretch>
            <a:fillRect/>
          </a:stretch>
        </p:blipFill>
        <p:spPr>
          <a:xfrm>
            <a:off x="5090461" y="1104644"/>
            <a:ext cx="3945485" cy="2496957"/>
          </a:xfrm>
          <a:prstGeom prst="rect">
            <a:avLst/>
          </a:prstGeom>
        </p:spPr>
      </p:pic>
    </p:spTree>
    <p:extLst>
      <p:ext uri="{BB962C8B-B14F-4D97-AF65-F5344CB8AC3E}">
        <p14:creationId xmlns:p14="http://schemas.microsoft.com/office/powerpoint/2010/main" val="3655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11" name="Title 2">
            <a:extLst>
              <a:ext uri="{FF2B5EF4-FFF2-40B4-BE49-F238E27FC236}">
                <a16:creationId xmlns:a16="http://schemas.microsoft.com/office/drawing/2014/main" id="{CAB8BB57-F666-6A2E-C4E5-8BD27D9F7C3E}"/>
              </a:ext>
            </a:extLst>
          </p:cNvPr>
          <p:cNvSpPr txBox="1">
            <a:spLocks/>
          </p:cNvSpPr>
          <p:nvPr/>
        </p:nvSpPr>
        <p:spPr>
          <a:xfrm>
            <a:off x="5608407" y="1638884"/>
            <a:ext cx="3072604"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800"/>
              <a:t>Slightly higher price will be more likely to be purchased than a lower price as shown in both figure , where event type 2 is purchase</a:t>
            </a:r>
          </a:p>
          <a:p>
            <a:pPr algn="ctr"/>
            <a:endParaRPr lang="en-US" sz="1800"/>
          </a:p>
          <a:p>
            <a:pPr algn="ctr"/>
            <a:r>
              <a:rPr lang="en-US" sz="1800"/>
              <a:t>Thus , showing that price does impact whether a user buys the product</a:t>
            </a:r>
          </a:p>
        </p:txBody>
      </p:sp>
      <p:sp>
        <p:nvSpPr>
          <p:cNvPr id="13" name="Google Shape;603;p72">
            <a:extLst>
              <a:ext uri="{FF2B5EF4-FFF2-40B4-BE49-F238E27FC236}">
                <a16:creationId xmlns:a16="http://schemas.microsoft.com/office/drawing/2014/main" id="{76229412-2C52-55E3-B842-3405452C3343}"/>
              </a:ext>
            </a:extLst>
          </p:cNvPr>
          <p:cNvSpPr txBox="1">
            <a:spLocks/>
          </p:cNvSpPr>
          <p:nvPr/>
        </p:nvSpPr>
        <p:spPr>
          <a:xfrm>
            <a:off x="713225" y="24557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
              <a:t>Good Predictors</a:t>
            </a:r>
          </a:p>
        </p:txBody>
      </p:sp>
      <p:sp>
        <p:nvSpPr>
          <p:cNvPr id="17" name="Google Shape;604;p72">
            <a:extLst>
              <a:ext uri="{FF2B5EF4-FFF2-40B4-BE49-F238E27FC236}">
                <a16:creationId xmlns:a16="http://schemas.microsoft.com/office/drawing/2014/main" id="{408D7247-E4F8-374C-6243-2AB042692B07}"/>
              </a:ext>
            </a:extLst>
          </p:cNvPr>
          <p:cNvSpPr txBox="1"/>
          <p:nvPr/>
        </p:nvSpPr>
        <p:spPr>
          <a:xfrm>
            <a:off x="6727593" y="978920"/>
            <a:ext cx="834684" cy="564901"/>
          </a:xfrm>
          <a:prstGeom prst="rect">
            <a:avLst/>
          </a:prstGeom>
          <a:noFill/>
          <a:ln>
            <a:noFill/>
          </a:ln>
        </p:spPr>
        <p:txBody>
          <a:bodyPr spcFirstLastPara="1" wrap="square" lIns="91425" tIns="91425" rIns="91425" bIns="91425" anchor="t" anchorCtr="0">
            <a:noAutofit/>
          </a:bodyPr>
          <a:lstStyle/>
          <a:p>
            <a:r>
              <a:rPr lang="en" sz="2000">
                <a:solidFill>
                  <a:schemeClr val="dk2"/>
                </a:solidFill>
                <a:latin typeface="Montserrat"/>
              </a:rPr>
              <a:t>Price</a:t>
            </a:r>
            <a:endParaRPr lang="en-US" sz="2000">
              <a:solidFill>
                <a:schemeClr val="dk2"/>
              </a:solidFill>
            </a:endParaRPr>
          </a:p>
        </p:txBody>
      </p:sp>
      <p:pic>
        <p:nvPicPr>
          <p:cNvPr id="2" name="Picture 1">
            <a:extLst>
              <a:ext uri="{FF2B5EF4-FFF2-40B4-BE49-F238E27FC236}">
                <a16:creationId xmlns:a16="http://schemas.microsoft.com/office/drawing/2014/main" id="{C0837728-29F0-C5B1-7377-976705C04D63}"/>
              </a:ext>
            </a:extLst>
          </p:cNvPr>
          <p:cNvPicPr>
            <a:picLocks noChangeAspect="1"/>
          </p:cNvPicPr>
          <p:nvPr/>
        </p:nvPicPr>
        <p:blipFill>
          <a:blip r:embed="rId3"/>
          <a:stretch>
            <a:fillRect/>
          </a:stretch>
        </p:blipFill>
        <p:spPr>
          <a:xfrm>
            <a:off x="287669" y="817566"/>
            <a:ext cx="4710082" cy="1997154"/>
          </a:xfrm>
          <a:prstGeom prst="rect">
            <a:avLst/>
          </a:prstGeom>
        </p:spPr>
      </p:pic>
      <p:pic>
        <p:nvPicPr>
          <p:cNvPr id="8" name="Picture 7">
            <a:extLst>
              <a:ext uri="{FF2B5EF4-FFF2-40B4-BE49-F238E27FC236}">
                <a16:creationId xmlns:a16="http://schemas.microsoft.com/office/drawing/2014/main" id="{FCED3272-5CDE-37EA-C9A0-B6428CC7D290}"/>
              </a:ext>
            </a:extLst>
          </p:cNvPr>
          <p:cNvPicPr>
            <a:picLocks noChangeAspect="1"/>
          </p:cNvPicPr>
          <p:nvPr/>
        </p:nvPicPr>
        <p:blipFill>
          <a:blip r:embed="rId4"/>
          <a:stretch>
            <a:fillRect/>
          </a:stretch>
        </p:blipFill>
        <p:spPr>
          <a:xfrm>
            <a:off x="272324" y="2817293"/>
            <a:ext cx="4725425" cy="1998201"/>
          </a:xfrm>
          <a:prstGeom prst="rect">
            <a:avLst/>
          </a:prstGeom>
        </p:spPr>
      </p:pic>
    </p:spTree>
    <p:extLst>
      <p:ext uri="{BB962C8B-B14F-4D97-AF65-F5344CB8AC3E}">
        <p14:creationId xmlns:p14="http://schemas.microsoft.com/office/powerpoint/2010/main" val="115891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13" name="Google Shape;603;p72">
            <a:extLst>
              <a:ext uri="{FF2B5EF4-FFF2-40B4-BE49-F238E27FC236}">
                <a16:creationId xmlns:a16="http://schemas.microsoft.com/office/drawing/2014/main" id="{76229412-2C52-55E3-B842-3405452C3343}"/>
              </a:ext>
            </a:extLst>
          </p:cNvPr>
          <p:cNvSpPr txBox="1">
            <a:spLocks/>
          </p:cNvSpPr>
          <p:nvPr/>
        </p:nvSpPr>
        <p:spPr>
          <a:xfrm>
            <a:off x="686376" y="33762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
              <a:t>Good Predictors</a:t>
            </a:r>
          </a:p>
        </p:txBody>
      </p:sp>
      <p:sp>
        <p:nvSpPr>
          <p:cNvPr id="12" name="Google Shape;604;p72">
            <a:extLst>
              <a:ext uri="{FF2B5EF4-FFF2-40B4-BE49-F238E27FC236}">
                <a16:creationId xmlns:a16="http://schemas.microsoft.com/office/drawing/2014/main" id="{D3D4A76B-C84C-32D4-7FA9-5C09E480E7BD}"/>
              </a:ext>
            </a:extLst>
          </p:cNvPr>
          <p:cNvSpPr txBox="1"/>
          <p:nvPr/>
        </p:nvSpPr>
        <p:spPr>
          <a:xfrm>
            <a:off x="4010985" y="908857"/>
            <a:ext cx="930574" cy="564901"/>
          </a:xfrm>
          <a:prstGeom prst="rect">
            <a:avLst/>
          </a:prstGeom>
          <a:noFill/>
          <a:ln>
            <a:noFill/>
          </a:ln>
        </p:spPr>
        <p:txBody>
          <a:bodyPr spcFirstLastPara="1" wrap="square" lIns="91425" tIns="91425" rIns="91425" bIns="91425" anchor="t" anchorCtr="0">
            <a:noAutofit/>
          </a:bodyPr>
          <a:lstStyle/>
          <a:p>
            <a:r>
              <a:rPr lang="en" sz="1800">
                <a:solidFill>
                  <a:schemeClr val="dk2"/>
                </a:solidFill>
                <a:latin typeface="Montserrat"/>
              </a:rPr>
              <a:t>Brand</a:t>
            </a:r>
            <a:endParaRPr lang="en-US" sz="1800">
              <a:solidFill>
                <a:schemeClr val="dk2"/>
              </a:solidFill>
            </a:endParaRPr>
          </a:p>
        </p:txBody>
      </p:sp>
      <p:sp>
        <p:nvSpPr>
          <p:cNvPr id="18" name="Title 2">
            <a:extLst>
              <a:ext uri="{FF2B5EF4-FFF2-40B4-BE49-F238E27FC236}">
                <a16:creationId xmlns:a16="http://schemas.microsoft.com/office/drawing/2014/main" id="{70A3A877-D128-93D5-3D0D-0F46F4B454D0}"/>
              </a:ext>
            </a:extLst>
          </p:cNvPr>
          <p:cNvSpPr txBox="1">
            <a:spLocks/>
          </p:cNvSpPr>
          <p:nvPr/>
        </p:nvSpPr>
        <p:spPr>
          <a:xfrm>
            <a:off x="-125774" y="1727101"/>
            <a:ext cx="2412887" cy="1502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500"/>
              <a:t>We found that the standard deviation purchase percentage of a brand is approximately </a:t>
            </a:r>
            <a:r>
              <a:rPr lang="en-US" sz="1800" b="1"/>
              <a:t>21.61 %</a:t>
            </a:r>
          </a:p>
          <a:p>
            <a:pPr algn="ctr"/>
            <a:endParaRPr lang="en-US" sz="1800" b="1"/>
          </a:p>
          <a:p>
            <a:pPr algn="ctr"/>
            <a:r>
              <a:rPr lang="en-US" sz="1500"/>
              <a:t>Signifying brand does impact whether a user buys a product</a:t>
            </a:r>
          </a:p>
        </p:txBody>
      </p:sp>
      <p:pic>
        <p:nvPicPr>
          <p:cNvPr id="3" name="Picture 2">
            <a:extLst>
              <a:ext uri="{FF2B5EF4-FFF2-40B4-BE49-F238E27FC236}">
                <a16:creationId xmlns:a16="http://schemas.microsoft.com/office/drawing/2014/main" id="{71C76321-BF5B-3C61-EC99-57115CD28501}"/>
              </a:ext>
            </a:extLst>
          </p:cNvPr>
          <p:cNvPicPr>
            <a:picLocks noChangeAspect="1"/>
          </p:cNvPicPr>
          <p:nvPr/>
        </p:nvPicPr>
        <p:blipFill>
          <a:blip r:embed="rId3"/>
          <a:stretch>
            <a:fillRect/>
          </a:stretch>
        </p:blipFill>
        <p:spPr>
          <a:xfrm>
            <a:off x="2286000" y="1473445"/>
            <a:ext cx="6624030" cy="2775780"/>
          </a:xfrm>
          <a:prstGeom prst="rect">
            <a:avLst/>
          </a:prstGeom>
        </p:spPr>
      </p:pic>
    </p:spTree>
    <p:extLst>
      <p:ext uri="{BB962C8B-B14F-4D97-AF65-F5344CB8AC3E}">
        <p14:creationId xmlns:p14="http://schemas.microsoft.com/office/powerpoint/2010/main" val="1361329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613347" y="2372225"/>
            <a:ext cx="3917306" cy="818400"/>
          </a:xfrm>
          <a:prstGeom prst="rect">
            <a:avLst/>
          </a:prstGeom>
        </p:spPr>
        <p:txBody>
          <a:bodyPr spcFirstLastPara="1" wrap="square" lIns="91425" tIns="91425" rIns="91425" bIns="91425" anchor="t" anchorCtr="0">
            <a:noAutofit/>
          </a:bodyPr>
          <a:lstStyle/>
          <a:p>
            <a:pPr algn="ctr"/>
            <a:r>
              <a:rPr lang="en"/>
              <a:t>Classification Models</a:t>
            </a:r>
            <a:endParaRPr lang="en-US"/>
          </a:p>
        </p:txBody>
      </p:sp>
      <p:sp>
        <p:nvSpPr>
          <p:cNvPr id="573" name="Google Shape;573;p69"/>
          <p:cNvSpPr txBox="1">
            <a:spLocks noGrp="1"/>
          </p:cNvSpPr>
          <p:nvPr>
            <p:ph type="title" idx="2"/>
          </p:nvPr>
        </p:nvSpPr>
        <p:spPr>
          <a:xfrm>
            <a:off x="3746550" y="1389025"/>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81328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05061" y="381130"/>
            <a:ext cx="7717500" cy="572700"/>
          </a:xfrm>
          <a:prstGeom prst="rect">
            <a:avLst/>
          </a:prstGeom>
        </p:spPr>
        <p:txBody>
          <a:bodyPr spcFirstLastPara="1" wrap="square" lIns="91425" tIns="91425" rIns="91425" bIns="91425" anchor="t" anchorCtr="0">
            <a:noAutofit/>
          </a:bodyPr>
          <a:lstStyle/>
          <a:p>
            <a:r>
              <a:rPr lang="en"/>
              <a:t>ML Techniques Used</a:t>
            </a:r>
            <a:endParaRPr/>
          </a:p>
        </p:txBody>
      </p:sp>
      <p:graphicFrame>
        <p:nvGraphicFramePr>
          <p:cNvPr id="1058" name="Google Shape;1058;p94"/>
          <p:cNvGraphicFramePr/>
          <p:nvPr>
            <p:extLst>
              <p:ext uri="{D42A27DB-BD31-4B8C-83A1-F6EECF244321}">
                <p14:modId xmlns:p14="http://schemas.microsoft.com/office/powerpoint/2010/main" val="3503670767"/>
              </p:ext>
            </p:extLst>
          </p:nvPr>
        </p:nvGraphicFramePr>
        <p:xfrm>
          <a:off x="461961" y="1071711"/>
          <a:ext cx="8203700" cy="3373165"/>
        </p:xfrm>
        <a:graphic>
          <a:graphicData uri="http://schemas.openxmlformats.org/drawingml/2006/table">
            <a:tbl>
              <a:tblPr>
                <a:noFill/>
                <a:tableStyleId>{B2CAB12C-C79C-42A0-AF5A-EE54316DF74D}</a:tableStyleId>
              </a:tblPr>
              <a:tblGrid>
                <a:gridCol w="2195247">
                  <a:extLst>
                    <a:ext uri="{9D8B030D-6E8A-4147-A177-3AD203B41FA5}">
                      <a16:colId xmlns:a16="http://schemas.microsoft.com/office/drawing/2014/main" val="20000"/>
                    </a:ext>
                  </a:extLst>
                </a:gridCol>
                <a:gridCol w="2073786">
                  <a:extLst>
                    <a:ext uri="{9D8B030D-6E8A-4147-A177-3AD203B41FA5}">
                      <a16:colId xmlns:a16="http://schemas.microsoft.com/office/drawing/2014/main" val="20001"/>
                    </a:ext>
                  </a:extLst>
                </a:gridCol>
                <a:gridCol w="1883741">
                  <a:extLst>
                    <a:ext uri="{9D8B030D-6E8A-4147-A177-3AD203B41FA5}">
                      <a16:colId xmlns:a16="http://schemas.microsoft.com/office/drawing/2014/main" val="20002"/>
                    </a:ext>
                  </a:extLst>
                </a:gridCol>
                <a:gridCol w="2050926">
                  <a:extLst>
                    <a:ext uri="{9D8B030D-6E8A-4147-A177-3AD203B41FA5}">
                      <a16:colId xmlns:a16="http://schemas.microsoft.com/office/drawing/2014/main" val="20003"/>
                    </a:ext>
                  </a:extLst>
                </a:gridCol>
              </a:tblGrid>
              <a:tr h="486925">
                <a:tc>
                  <a:txBody>
                    <a:bodyPr/>
                    <a:lstStyle/>
                    <a:p>
                      <a:pPr marL="0" lvl="0" indent="0" algn="l" rtl="0">
                        <a:spcBef>
                          <a:spcPts val="0"/>
                        </a:spcBef>
                        <a:spcAft>
                          <a:spcPts val="0"/>
                        </a:spcAft>
                        <a:buNone/>
                      </a:pPr>
                      <a:endParaRPr lang="en-SG" dirty="0"/>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800" dirty="0">
                          <a:solidFill>
                            <a:schemeClr val="accent1"/>
                          </a:solidFill>
                          <a:latin typeface="Vidaloka"/>
                        </a:rPr>
                        <a:t>Classification Tree</a:t>
                      </a:r>
                      <a:endParaRPr lang="en-SG" sz="1800" dirty="0">
                        <a:solidFill>
                          <a:schemeClr val="dk1"/>
                        </a:solidFill>
                      </a:endParaRPr>
                    </a:p>
                  </a:txBody>
                  <a:tcPr marL="91425" marR="91425" marT="91425" marB="91425" anchor="ctr">
                    <a:lnL w="28575" cap="flat" cmpd="sng" algn="ctr">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accent1"/>
                          </a:solidFill>
                          <a:latin typeface="Vidaloka"/>
                        </a:rPr>
                        <a:t>Random Forest</a:t>
                      </a:r>
                      <a:endParaRPr lang="en-SG" sz="1800" dirty="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SG" sz="1800">
                          <a:solidFill>
                            <a:schemeClr val="accent1"/>
                          </a:solidFill>
                          <a:latin typeface="Vidaloka"/>
                          <a:ea typeface="Vidaloka"/>
                          <a:cs typeface="Vidaloka"/>
                          <a:sym typeface="Vidaloka"/>
                        </a:rPr>
                        <a:t>XGBoost</a:t>
                      </a:r>
                      <a:endParaRPr lang="en-SG" sz="180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SG" sz="2200" dirty="0">
                          <a:solidFill>
                            <a:schemeClr val="accent1"/>
                          </a:solidFill>
                          <a:latin typeface="Vidaloka"/>
                          <a:ea typeface="Vidaloka"/>
                          <a:cs typeface="Vidaloka"/>
                        </a:rPr>
                        <a:t>Brief Description</a:t>
                      </a:r>
                      <a:endParaRPr lang="en-SG" sz="2200" b="1" dirty="0">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US" dirty="0">
                          <a:solidFill>
                            <a:schemeClr val="dk1"/>
                          </a:solidFill>
                          <a:latin typeface="Montserrat"/>
                          <a:ea typeface="Montserrat"/>
                          <a:cs typeface="Montserrat"/>
                          <a:sym typeface="Montserrat"/>
                        </a:rPr>
                        <a:t>Binary decision tree based on 6 predictors</a:t>
                      </a:r>
                    </a:p>
                  </a:txBody>
                  <a:tcPr marL="91425" marR="91425" marT="91425" marB="91425" anchor="ctr">
                    <a:lnL w="28575" cap="flat" cmpd="sng" algn="ctr">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2857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SG" dirty="0">
                          <a:solidFill>
                            <a:schemeClr val="dk1"/>
                          </a:solidFill>
                          <a:latin typeface="Montserrat"/>
                          <a:ea typeface="Montserrat"/>
                          <a:cs typeface="Montserrat"/>
                          <a:sym typeface="Montserrat"/>
                        </a:rPr>
                        <a:t>Parallel set of trees with 2 predictors each</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SG" dirty="0">
                          <a:solidFill>
                            <a:schemeClr val="dk1"/>
                          </a:solidFill>
                          <a:latin typeface="Montserrat"/>
                          <a:ea typeface="Montserrat"/>
                          <a:cs typeface="Montserrat"/>
                          <a:sym typeface="Montserrat"/>
                        </a:rPr>
                        <a:t>Sequential set of trees, each assign a weight to the last.</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dirty="0">
                          <a:solidFill>
                            <a:schemeClr val="accent1"/>
                          </a:solidFill>
                          <a:latin typeface="Vidaloka"/>
                          <a:ea typeface="Oswald"/>
                          <a:cs typeface="Oswald"/>
                        </a:rPr>
                        <a:t>Why</a:t>
                      </a:r>
                      <a:endParaRPr lang="en" sz="2200" dirty="0">
                        <a:solidFill>
                          <a:schemeClr val="accent1"/>
                        </a:solidFill>
                        <a:latin typeface="Vidaloka"/>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Basis of Classification</a:t>
                      </a:r>
                    </a:p>
                  </a:txBody>
                  <a:tcPr marL="91425" marR="91425" marT="91425" marB="91425" anchor="ctr">
                    <a:lnL w="28575" cap="flat" cmpd="sng" algn="ctr">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lgn="ctr">
                      <a:solidFill>
                        <a:schemeClr val="accent1"/>
                      </a:solidFill>
                      <a:prstDash val="solid"/>
                      <a:round/>
                      <a:headEnd type="none" w="sm" len="sm"/>
                      <a:tailEnd type="none" w="sm" len="sm"/>
                    </a:lnT>
                    <a:lnB w="2857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Montserrat"/>
                          <a:ea typeface="Montserrat"/>
                          <a:cs typeface="Montserrat"/>
                          <a:sym typeface="Montserrat"/>
                        </a:rPr>
                        <a:t>Reduce Variance and avoid overfitting</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dirty="0">
                          <a:solidFill>
                            <a:schemeClr val="dk1"/>
                          </a:solidFill>
                          <a:latin typeface="Montserrat"/>
                          <a:ea typeface="Montserrat"/>
                          <a:cs typeface="Montserrat"/>
                          <a:sym typeface="Montserrat"/>
                        </a:rPr>
                        <a:t>Reduce error (biases) from the weaker predictors</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SG" sz="2200" dirty="0">
                          <a:solidFill>
                            <a:schemeClr val="accent1"/>
                          </a:solidFill>
                          <a:latin typeface="Vidaloka"/>
                          <a:ea typeface="Oswald"/>
                          <a:cs typeface="Oswald"/>
                        </a:rPr>
                        <a:t>Max Accuracy</a:t>
                      </a:r>
                      <a:endParaRPr lang="en-SG" b="1" dirty="0">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SG" dirty="0">
                          <a:solidFill>
                            <a:schemeClr val="dk1"/>
                          </a:solidFill>
                          <a:latin typeface="Montserrat"/>
                          <a:ea typeface="Montserrat"/>
                          <a:cs typeface="Montserrat"/>
                          <a:sym typeface="Montserrat"/>
                        </a:rPr>
                        <a:t>62.46%</a:t>
                      </a:r>
                    </a:p>
                  </a:txBody>
                  <a:tcPr marL="91425" marR="91425" marT="91425" marB="91425" anchor="ctr">
                    <a:lnL w="28575" cap="flat" cmpd="sng" algn="ctr">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lgn="ctr">
                      <a:solidFill>
                        <a:schemeClr val="accent1"/>
                      </a:solidFill>
                      <a:prstDash val="solid"/>
                      <a:round/>
                      <a:headEnd type="none" w="sm" len="sm"/>
                      <a:tailEnd type="none" w="sm" len="sm"/>
                    </a:lnT>
                    <a:lnB w="2857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a:ea typeface="Montserrat"/>
                          <a:cs typeface="Montserrat"/>
                          <a:sym typeface="Montserrat"/>
                        </a:rPr>
                        <a:t>63.04%</a:t>
                      </a:r>
                      <a:endParaRPr lang="en-SG" dirty="0">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dk1"/>
                          </a:solidFill>
                          <a:latin typeface="Montserrat"/>
                          <a:ea typeface="Montserrat"/>
                          <a:cs typeface="Montserrat"/>
                          <a:sym typeface="Montserrat"/>
                        </a:rPr>
                        <a:t>63.70%</a:t>
                      </a:r>
                      <a:endParaRPr lang="en-SG" b="1" dirty="0">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04950">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SG" sz="2200" b="0" i="0" u="none" strike="noStrike" cap="none" dirty="0">
                          <a:solidFill>
                            <a:schemeClr val="accent1"/>
                          </a:solidFill>
                          <a:latin typeface="Vidaloka"/>
                          <a:ea typeface="Oswald"/>
                          <a:cs typeface="Oswald"/>
                          <a:sym typeface="Arial"/>
                        </a:rPr>
                        <a:t>Speed</a:t>
                      </a:r>
                      <a:endParaRPr lang="en-SG" sz="2200" b="0" i="0" u="none" strike="noStrike" cap="none" dirty="0">
                        <a:solidFill>
                          <a:schemeClr val="accent1"/>
                        </a:solidFill>
                        <a:latin typeface="Vidaloka"/>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lgn="ctr">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chemeClr val="dk1"/>
                          </a:solidFill>
                          <a:latin typeface="Montserrat"/>
                          <a:ea typeface="Montserrat"/>
                          <a:cs typeface="Montserrat"/>
                          <a:sym typeface="Montserrat"/>
                        </a:rPr>
                        <a:t>Fast</a:t>
                      </a:r>
                      <a:endParaRPr lang="en-SG" sz="1400" b="0" i="0" u="none" strike="noStrike" cap="none" dirty="0">
                        <a:solidFill>
                          <a:schemeClr val="dk1"/>
                        </a:solidFill>
                        <a:latin typeface="Montserrat"/>
                        <a:ea typeface="Montserrat"/>
                        <a:cs typeface="Montserrat"/>
                        <a:sym typeface="Montserrat"/>
                      </a:endParaRPr>
                    </a:p>
                  </a:txBody>
                  <a:tcPr marL="91425" marR="91425" marT="91425" marB="91425" anchor="ctr">
                    <a:lnL w="28575" cap="flat" cmpd="sng" algn="ctr">
                      <a:solidFill>
                        <a:schemeClr val="accent1"/>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28575" cap="flat" cmpd="sng" algn="ctr">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chemeClr val="dk1"/>
                          </a:solidFill>
                          <a:latin typeface="Montserrat"/>
                          <a:ea typeface="Montserrat"/>
                          <a:cs typeface="Montserrat"/>
                          <a:sym typeface="Montserrat"/>
                        </a:rPr>
                        <a:t>Very Slow</a:t>
                      </a:r>
                      <a:endParaRPr lang="en-SG" sz="1400" b="0" i="0" u="none" strike="noStrike" cap="none" dirty="0">
                        <a:solidFill>
                          <a:schemeClr val="dk1"/>
                        </a:solidFill>
                        <a:latin typeface="Montserrat"/>
                        <a:ea typeface="Montserrat"/>
                        <a:cs typeface="Montserrat"/>
                        <a:sym typeface="Montserra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chemeClr val="dk1"/>
                          </a:solidFill>
                          <a:latin typeface="Montserrat"/>
                          <a:ea typeface="Montserrat"/>
                          <a:cs typeface="Montserrat"/>
                          <a:sym typeface="Montserrat"/>
                        </a:rPr>
                        <a:t>Fast</a:t>
                      </a:r>
                      <a:endParaRPr lang="en-SG" sz="1400" b="0" i="0" u="none" strike="noStrike" cap="none" dirty="0">
                        <a:solidFill>
                          <a:schemeClr val="dk1"/>
                        </a:solidFill>
                        <a:latin typeface="Montserrat"/>
                        <a:ea typeface="Montserrat"/>
                        <a:cs typeface="Montserrat"/>
                        <a:sym typeface="Montserra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144751722"/>
                  </a:ext>
                </a:extLst>
              </a:tr>
            </a:tbl>
          </a:graphicData>
        </a:graphic>
      </p:graphicFrame>
    </p:spTree>
    <p:extLst>
      <p:ext uri="{BB962C8B-B14F-4D97-AF65-F5344CB8AC3E}">
        <p14:creationId xmlns:p14="http://schemas.microsoft.com/office/powerpoint/2010/main" val="208194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238481"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sp>
        <p:nvSpPr>
          <p:cNvPr id="496" name="Google Shape;496;p61"/>
          <p:cNvSpPr txBox="1">
            <a:spLocks noGrp="1"/>
          </p:cNvSpPr>
          <p:nvPr>
            <p:ph type="subTitle" idx="1"/>
          </p:nvPr>
        </p:nvSpPr>
        <p:spPr>
          <a:xfrm>
            <a:off x="4262812" y="2119314"/>
            <a:ext cx="3950568" cy="339141"/>
          </a:xfrm>
          <a:prstGeom prst="rect">
            <a:avLst/>
          </a:prstGeom>
        </p:spPr>
        <p:txBody>
          <a:bodyPr spcFirstLastPara="1" wrap="square" lIns="91425" tIns="91425" rIns="91425" bIns="91425" anchor="ctr" anchorCtr="0">
            <a:noAutofit/>
          </a:bodyPr>
          <a:lstStyle/>
          <a:p>
            <a:pPr marL="0" indent="0"/>
            <a:r>
              <a:rPr lang="en"/>
              <a:t>Exploratory Data Analysis (EDA)</a:t>
            </a:r>
          </a:p>
        </p:txBody>
      </p:sp>
      <p:sp>
        <p:nvSpPr>
          <p:cNvPr id="499" name="Google Shape;499;p61"/>
          <p:cNvSpPr txBox="1">
            <a:spLocks noGrp="1"/>
          </p:cNvSpPr>
          <p:nvPr>
            <p:ph type="subTitle" idx="5"/>
          </p:nvPr>
        </p:nvSpPr>
        <p:spPr>
          <a:xfrm>
            <a:off x="4262812" y="3805089"/>
            <a:ext cx="3962474" cy="196266"/>
          </a:xfrm>
          <a:prstGeom prst="rect">
            <a:avLst/>
          </a:prstGeom>
        </p:spPr>
        <p:txBody>
          <a:bodyPr spcFirstLastPara="1" wrap="square" lIns="91425" tIns="91425" rIns="91425" bIns="91425" anchor="ctr" anchorCtr="0">
            <a:noAutofit/>
          </a:bodyPr>
          <a:lstStyle/>
          <a:p>
            <a:pPr marL="0" indent="0"/>
            <a:r>
              <a:rPr lang="en" dirty="0"/>
              <a:t>Conclusion &amp; Outcomes</a:t>
            </a:r>
            <a:endParaRPr lang="en-US" dirty="0"/>
          </a:p>
        </p:txBody>
      </p:sp>
      <p:sp>
        <p:nvSpPr>
          <p:cNvPr id="501" name="Google Shape;501;p61"/>
          <p:cNvSpPr txBox="1">
            <a:spLocks noGrp="1"/>
          </p:cNvSpPr>
          <p:nvPr>
            <p:ph type="subTitle" idx="7"/>
          </p:nvPr>
        </p:nvSpPr>
        <p:spPr>
          <a:xfrm>
            <a:off x="1238481" y="3822855"/>
            <a:ext cx="2486100" cy="357000"/>
          </a:xfrm>
          <a:prstGeom prst="rect">
            <a:avLst/>
          </a:prstGeom>
        </p:spPr>
        <p:txBody>
          <a:bodyPr spcFirstLastPara="1" wrap="square" lIns="91425" tIns="91425" rIns="91425" bIns="91425" anchor="ctr" anchorCtr="0">
            <a:noAutofit/>
          </a:bodyPr>
          <a:lstStyle/>
          <a:p>
            <a:pPr marL="0" indent="0"/>
            <a:r>
              <a:rPr lang="en-SG"/>
              <a:t>Classification Models</a:t>
            </a:r>
          </a:p>
        </p:txBody>
      </p:sp>
      <p:sp>
        <p:nvSpPr>
          <p:cNvPr id="503" name="Google Shape;503;p61"/>
          <p:cNvSpPr txBox="1">
            <a:spLocks noGrp="1"/>
          </p:cNvSpPr>
          <p:nvPr>
            <p:ph type="title" idx="9"/>
          </p:nvPr>
        </p:nvSpPr>
        <p:spPr>
          <a:xfrm>
            <a:off x="1961931"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1961981"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39612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Tree</a:t>
            </a:r>
            <a:endParaRPr dirty="0"/>
          </a:p>
        </p:txBody>
      </p:sp>
      <p:sp>
        <p:nvSpPr>
          <p:cNvPr id="1066" name="Google Shape;1066;p95"/>
          <p:cNvSpPr txBox="1">
            <a:spLocks noGrp="1"/>
          </p:cNvSpPr>
          <p:nvPr>
            <p:ph type="subTitle" idx="3"/>
          </p:nvPr>
        </p:nvSpPr>
        <p:spPr>
          <a:xfrm>
            <a:off x="2946938" y="1967325"/>
            <a:ext cx="2903333"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Confusion Matrix</a:t>
            </a:r>
            <a:endParaRPr sz="1600" dirty="0"/>
          </a:p>
        </p:txBody>
      </p:sp>
      <p:sp>
        <p:nvSpPr>
          <p:cNvPr id="1067" name="Google Shape;1067;p95"/>
          <p:cNvSpPr txBox="1">
            <a:spLocks noGrp="1"/>
          </p:cNvSpPr>
          <p:nvPr>
            <p:ph type="subTitle" idx="4"/>
          </p:nvPr>
        </p:nvSpPr>
        <p:spPr>
          <a:xfrm>
            <a:off x="1243601" y="2186175"/>
            <a:ext cx="2333957" cy="320378"/>
          </a:xfrm>
          <a:prstGeom prst="rect">
            <a:avLst/>
          </a:prstGeom>
        </p:spPr>
        <p:txBody>
          <a:bodyPr spcFirstLastPara="1" wrap="square" lIns="91425" tIns="91425" rIns="91425" bIns="91425" anchor="t" anchorCtr="0">
            <a:noAutofit/>
          </a:bodyPr>
          <a:lstStyle/>
          <a:p>
            <a:pPr marL="0" indent="0"/>
            <a:r>
              <a:rPr lang="en" dirty="0"/>
              <a:t>Train data</a:t>
            </a:r>
          </a:p>
        </p:txBody>
      </p:sp>
      <p:pic>
        <p:nvPicPr>
          <p:cNvPr id="7" name="Picture 6">
            <a:extLst>
              <a:ext uri="{FF2B5EF4-FFF2-40B4-BE49-F238E27FC236}">
                <a16:creationId xmlns:a16="http://schemas.microsoft.com/office/drawing/2014/main" id="{A0548C09-9038-A7E0-1810-D030906B575A}"/>
              </a:ext>
            </a:extLst>
          </p:cNvPr>
          <p:cNvPicPr>
            <a:picLocks noChangeAspect="1"/>
          </p:cNvPicPr>
          <p:nvPr/>
        </p:nvPicPr>
        <p:blipFill>
          <a:blip r:embed="rId3"/>
          <a:stretch>
            <a:fillRect/>
          </a:stretch>
        </p:blipFill>
        <p:spPr>
          <a:xfrm>
            <a:off x="1036582" y="2441830"/>
            <a:ext cx="7070835" cy="2423118"/>
          </a:xfrm>
          <a:prstGeom prst="rect">
            <a:avLst/>
          </a:prstGeom>
        </p:spPr>
      </p:pic>
      <p:sp>
        <p:nvSpPr>
          <p:cNvPr id="8" name="Google Shape;1067;p95">
            <a:extLst>
              <a:ext uri="{FF2B5EF4-FFF2-40B4-BE49-F238E27FC236}">
                <a16:creationId xmlns:a16="http://schemas.microsoft.com/office/drawing/2014/main" id="{E75E8298-9D55-55E3-B604-C830C6FE68E7}"/>
              </a:ext>
            </a:extLst>
          </p:cNvPr>
          <p:cNvSpPr txBox="1">
            <a:spLocks/>
          </p:cNvSpPr>
          <p:nvPr/>
        </p:nvSpPr>
        <p:spPr>
          <a:xfrm>
            <a:off x="4888063" y="2186175"/>
            <a:ext cx="2333957" cy="320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9pPr>
          </a:lstStyle>
          <a:p>
            <a:pPr marL="0" indent="0"/>
            <a:r>
              <a:rPr lang="en" dirty="0"/>
              <a:t>Test data</a:t>
            </a:r>
          </a:p>
        </p:txBody>
      </p:sp>
      <p:pic>
        <p:nvPicPr>
          <p:cNvPr id="10" name="Picture 9">
            <a:extLst>
              <a:ext uri="{FF2B5EF4-FFF2-40B4-BE49-F238E27FC236}">
                <a16:creationId xmlns:a16="http://schemas.microsoft.com/office/drawing/2014/main" id="{5B0E38CF-4766-57BD-723B-2A94FBB97183}"/>
              </a:ext>
            </a:extLst>
          </p:cNvPr>
          <p:cNvPicPr>
            <a:picLocks noChangeAspect="1"/>
          </p:cNvPicPr>
          <p:nvPr/>
        </p:nvPicPr>
        <p:blipFill>
          <a:blip r:embed="rId4"/>
          <a:stretch>
            <a:fillRect/>
          </a:stretch>
        </p:blipFill>
        <p:spPr>
          <a:xfrm>
            <a:off x="1036582" y="943018"/>
            <a:ext cx="2818087" cy="1150842"/>
          </a:xfrm>
          <a:prstGeom prst="rect">
            <a:avLst/>
          </a:prstGeom>
        </p:spPr>
      </p:pic>
    </p:spTree>
    <p:extLst>
      <p:ext uri="{BB962C8B-B14F-4D97-AF65-F5344CB8AC3E}">
        <p14:creationId xmlns:p14="http://schemas.microsoft.com/office/powerpoint/2010/main" val="325755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Tree: Optimization</a:t>
            </a:r>
            <a:endParaRPr dirty="0"/>
          </a:p>
        </p:txBody>
      </p:sp>
      <p:pic>
        <p:nvPicPr>
          <p:cNvPr id="5" name="Picture 4">
            <a:extLst>
              <a:ext uri="{FF2B5EF4-FFF2-40B4-BE49-F238E27FC236}">
                <a16:creationId xmlns:a16="http://schemas.microsoft.com/office/drawing/2014/main" id="{949D7108-230A-4280-B93E-14E6F584A28A}"/>
              </a:ext>
            </a:extLst>
          </p:cNvPr>
          <p:cNvPicPr>
            <a:picLocks noChangeAspect="1"/>
          </p:cNvPicPr>
          <p:nvPr/>
        </p:nvPicPr>
        <p:blipFill>
          <a:blip r:embed="rId3"/>
          <a:stretch>
            <a:fillRect/>
          </a:stretch>
        </p:blipFill>
        <p:spPr>
          <a:xfrm>
            <a:off x="778339" y="1082259"/>
            <a:ext cx="4561995" cy="3616216"/>
          </a:xfrm>
          <a:prstGeom prst="rect">
            <a:avLst/>
          </a:prstGeom>
        </p:spPr>
      </p:pic>
      <p:sp>
        <p:nvSpPr>
          <p:cNvPr id="10" name="Title 2">
            <a:extLst>
              <a:ext uri="{FF2B5EF4-FFF2-40B4-BE49-F238E27FC236}">
                <a16:creationId xmlns:a16="http://schemas.microsoft.com/office/drawing/2014/main" id="{B10C077A-CEAA-0BED-CA43-73E42406C143}"/>
              </a:ext>
            </a:extLst>
          </p:cNvPr>
          <p:cNvSpPr txBox="1">
            <a:spLocks/>
          </p:cNvSpPr>
          <p:nvPr/>
        </p:nvSpPr>
        <p:spPr>
          <a:xfrm>
            <a:off x="5600524" y="1899015"/>
            <a:ext cx="3072604"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800" dirty="0"/>
              <a:t>After conduct 20 classification of max depth from 1 -20, we are able to observe that:</a:t>
            </a:r>
          </a:p>
          <a:p>
            <a:pPr algn="ctr"/>
            <a:r>
              <a:rPr lang="en-US" sz="1800" b="1" dirty="0"/>
              <a:t>Accuracy increases at a decreasing rate, reaching a maximum of 62.46%.</a:t>
            </a:r>
          </a:p>
          <a:p>
            <a:pPr algn="ctr"/>
            <a:endParaRPr lang="en-US" sz="1800" b="1" dirty="0"/>
          </a:p>
        </p:txBody>
      </p:sp>
    </p:spTree>
    <p:extLst>
      <p:ext uri="{BB962C8B-B14F-4D97-AF65-F5344CB8AC3E}">
        <p14:creationId xmlns:p14="http://schemas.microsoft.com/office/powerpoint/2010/main" val="304610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39612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a:t>
            </a:r>
            <a:endParaRPr dirty="0"/>
          </a:p>
        </p:txBody>
      </p:sp>
      <p:sp>
        <p:nvSpPr>
          <p:cNvPr id="1066" name="Google Shape;1066;p95"/>
          <p:cNvSpPr txBox="1">
            <a:spLocks noGrp="1"/>
          </p:cNvSpPr>
          <p:nvPr>
            <p:ph type="subTitle" idx="3"/>
          </p:nvPr>
        </p:nvSpPr>
        <p:spPr>
          <a:xfrm>
            <a:off x="2946938" y="1967325"/>
            <a:ext cx="2903333"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Confusion Matrix</a:t>
            </a:r>
            <a:endParaRPr sz="1600" dirty="0"/>
          </a:p>
        </p:txBody>
      </p:sp>
      <p:sp>
        <p:nvSpPr>
          <p:cNvPr id="1067" name="Google Shape;1067;p95"/>
          <p:cNvSpPr txBox="1">
            <a:spLocks noGrp="1"/>
          </p:cNvSpPr>
          <p:nvPr>
            <p:ph type="subTitle" idx="4"/>
          </p:nvPr>
        </p:nvSpPr>
        <p:spPr>
          <a:xfrm>
            <a:off x="1243601" y="2186175"/>
            <a:ext cx="2333957" cy="320378"/>
          </a:xfrm>
          <a:prstGeom prst="rect">
            <a:avLst/>
          </a:prstGeom>
        </p:spPr>
        <p:txBody>
          <a:bodyPr spcFirstLastPara="1" wrap="square" lIns="91425" tIns="91425" rIns="91425" bIns="91425" anchor="t" anchorCtr="0">
            <a:noAutofit/>
          </a:bodyPr>
          <a:lstStyle/>
          <a:p>
            <a:pPr marL="0" indent="0"/>
            <a:r>
              <a:rPr lang="en" dirty="0"/>
              <a:t>Train data</a:t>
            </a:r>
          </a:p>
        </p:txBody>
      </p:sp>
      <p:sp>
        <p:nvSpPr>
          <p:cNvPr id="8" name="Google Shape;1067;p95">
            <a:extLst>
              <a:ext uri="{FF2B5EF4-FFF2-40B4-BE49-F238E27FC236}">
                <a16:creationId xmlns:a16="http://schemas.microsoft.com/office/drawing/2014/main" id="{E75E8298-9D55-55E3-B604-C830C6FE68E7}"/>
              </a:ext>
            </a:extLst>
          </p:cNvPr>
          <p:cNvSpPr txBox="1">
            <a:spLocks/>
          </p:cNvSpPr>
          <p:nvPr/>
        </p:nvSpPr>
        <p:spPr>
          <a:xfrm>
            <a:off x="4888063" y="2186175"/>
            <a:ext cx="2333957" cy="320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9pPr>
          </a:lstStyle>
          <a:p>
            <a:pPr marL="0" indent="0"/>
            <a:r>
              <a:rPr lang="en" dirty="0"/>
              <a:t>Test data</a:t>
            </a:r>
          </a:p>
        </p:txBody>
      </p:sp>
      <p:pic>
        <p:nvPicPr>
          <p:cNvPr id="3" name="Picture 2">
            <a:extLst>
              <a:ext uri="{FF2B5EF4-FFF2-40B4-BE49-F238E27FC236}">
                <a16:creationId xmlns:a16="http://schemas.microsoft.com/office/drawing/2014/main" id="{5302AEAC-302A-2F5D-0EF4-2A1DDBCC9AE6}"/>
              </a:ext>
            </a:extLst>
          </p:cNvPr>
          <p:cNvPicPr>
            <a:picLocks noChangeAspect="1"/>
          </p:cNvPicPr>
          <p:nvPr/>
        </p:nvPicPr>
        <p:blipFill>
          <a:blip r:embed="rId3"/>
          <a:stretch>
            <a:fillRect/>
          </a:stretch>
        </p:blipFill>
        <p:spPr>
          <a:xfrm>
            <a:off x="1091774" y="2506553"/>
            <a:ext cx="6960451" cy="2317695"/>
          </a:xfrm>
          <a:prstGeom prst="rect">
            <a:avLst/>
          </a:prstGeom>
        </p:spPr>
      </p:pic>
      <p:pic>
        <p:nvPicPr>
          <p:cNvPr id="5" name="Picture 4">
            <a:extLst>
              <a:ext uri="{FF2B5EF4-FFF2-40B4-BE49-F238E27FC236}">
                <a16:creationId xmlns:a16="http://schemas.microsoft.com/office/drawing/2014/main" id="{0BD05E39-5BE0-668F-221E-7DFDD402D457}"/>
              </a:ext>
            </a:extLst>
          </p:cNvPr>
          <p:cNvPicPr>
            <a:picLocks noChangeAspect="1"/>
          </p:cNvPicPr>
          <p:nvPr/>
        </p:nvPicPr>
        <p:blipFill>
          <a:blip r:embed="rId4"/>
          <a:stretch>
            <a:fillRect/>
          </a:stretch>
        </p:blipFill>
        <p:spPr>
          <a:xfrm>
            <a:off x="1091775" y="970484"/>
            <a:ext cx="2668302" cy="1127588"/>
          </a:xfrm>
          <a:prstGeom prst="rect">
            <a:avLst/>
          </a:prstGeom>
        </p:spPr>
      </p:pic>
    </p:spTree>
    <p:extLst>
      <p:ext uri="{BB962C8B-B14F-4D97-AF65-F5344CB8AC3E}">
        <p14:creationId xmlns:p14="http://schemas.microsoft.com/office/powerpoint/2010/main" val="405463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Optimization</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5829347" y="1638884"/>
            <a:ext cx="3072604"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800" dirty="0"/>
              <a:t>After training 10 random forest classification model of max depth from 2-20, we are able to observe that:</a:t>
            </a:r>
          </a:p>
          <a:p>
            <a:pPr algn="ctr"/>
            <a:r>
              <a:rPr lang="en-US" sz="1800" b="1" dirty="0"/>
              <a:t>Accuracy increases at a decreasing rate, reaching a maximum of 63.04%.</a:t>
            </a:r>
          </a:p>
          <a:p>
            <a:pPr algn="ctr"/>
            <a:endParaRPr lang="en-US" sz="1800" b="1" dirty="0"/>
          </a:p>
        </p:txBody>
      </p:sp>
      <p:pic>
        <p:nvPicPr>
          <p:cNvPr id="3" name="Picture 2">
            <a:extLst>
              <a:ext uri="{FF2B5EF4-FFF2-40B4-BE49-F238E27FC236}">
                <a16:creationId xmlns:a16="http://schemas.microsoft.com/office/drawing/2014/main" id="{92C23249-70C0-3838-0408-1D0A167B1474}"/>
              </a:ext>
            </a:extLst>
          </p:cNvPr>
          <p:cNvPicPr>
            <a:picLocks noChangeAspect="1"/>
          </p:cNvPicPr>
          <p:nvPr/>
        </p:nvPicPr>
        <p:blipFill>
          <a:blip r:embed="rId3"/>
          <a:stretch>
            <a:fillRect/>
          </a:stretch>
        </p:blipFill>
        <p:spPr>
          <a:xfrm>
            <a:off x="713224" y="1040511"/>
            <a:ext cx="5116123" cy="3657964"/>
          </a:xfrm>
          <a:prstGeom prst="rect">
            <a:avLst/>
          </a:prstGeom>
        </p:spPr>
      </p:pic>
    </p:spTree>
    <p:extLst>
      <p:ext uri="{BB962C8B-B14F-4D97-AF65-F5344CB8AC3E}">
        <p14:creationId xmlns:p14="http://schemas.microsoft.com/office/powerpoint/2010/main" val="379124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771344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Why little improvement?</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713224" y="1638884"/>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800" dirty="0"/>
              <a:t>Random Forest (a version of Bagging) is aimed to reduce variance and avoid overfitting of model.</a:t>
            </a:r>
          </a:p>
          <a:p>
            <a:pPr algn="ctr"/>
            <a:r>
              <a:rPr lang="en-US" sz="1800" b="1" dirty="0"/>
              <a:t>However, as we can observe from the classification tree:</a:t>
            </a:r>
          </a:p>
          <a:p>
            <a:pPr algn="ctr"/>
            <a:endParaRPr lang="en-US" sz="1800" b="1" dirty="0"/>
          </a:p>
          <a:p>
            <a:pPr marL="342900" indent="-342900" algn="ctr">
              <a:buAutoNum type="arabicPeriod"/>
            </a:pPr>
            <a:r>
              <a:rPr lang="en-US" sz="1800" b="1" dirty="0"/>
              <a:t>There is no sign of overfitting (accuracy of test ≈ accuracy of train)</a:t>
            </a:r>
          </a:p>
          <a:p>
            <a:pPr marL="342900" indent="-342900" algn="ctr">
              <a:buAutoNum type="arabicPeriod"/>
            </a:pPr>
            <a:endParaRPr lang="en-US" sz="1800" b="1" dirty="0"/>
          </a:p>
          <a:p>
            <a:pPr marL="342900" indent="-342900" algn="ctr">
              <a:buAutoNum type="arabicPeriod"/>
            </a:pPr>
            <a:r>
              <a:rPr lang="en-US" sz="1800" b="1" dirty="0"/>
              <a:t> Since the sample is so large, the variance is likely to be small.</a:t>
            </a:r>
          </a:p>
          <a:p>
            <a:pPr algn="ctr"/>
            <a:endParaRPr lang="en-US" sz="1800" b="1" dirty="0"/>
          </a:p>
        </p:txBody>
      </p:sp>
    </p:spTree>
    <p:extLst>
      <p:ext uri="{BB962C8B-B14F-4D97-AF65-F5344CB8AC3E}">
        <p14:creationId xmlns:p14="http://schemas.microsoft.com/office/powerpoint/2010/main" val="3225930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8099700" cy="572700"/>
          </a:xfrm>
          <a:prstGeom prst="rect">
            <a:avLst/>
          </a:prstGeom>
        </p:spPr>
        <p:txBody>
          <a:bodyPr spcFirstLastPara="1" wrap="square" lIns="91425" tIns="91425" rIns="91425" bIns="91425" anchor="t" anchorCtr="0">
            <a:noAutofit/>
          </a:bodyPr>
          <a:lstStyle/>
          <a:p>
            <a:r>
              <a:rPr lang="en" dirty="0"/>
              <a:t>What we tried:</a:t>
            </a:r>
            <a:br>
              <a:rPr lang="en" dirty="0"/>
            </a:br>
            <a:r>
              <a:rPr lang="en" dirty="0"/>
              <a:t>Cross-Validation using GridSearch for Random Forest</a:t>
            </a:r>
            <a:endParaRPr dirty="0"/>
          </a:p>
        </p:txBody>
      </p:sp>
      <p:sp>
        <p:nvSpPr>
          <p:cNvPr id="10" name="Title 2">
            <a:extLst>
              <a:ext uri="{FF2B5EF4-FFF2-40B4-BE49-F238E27FC236}">
                <a16:creationId xmlns:a16="http://schemas.microsoft.com/office/drawing/2014/main" id="{2DF40C84-F22A-7EB3-53D6-6CE952C426ED}"/>
              </a:ext>
            </a:extLst>
          </p:cNvPr>
          <p:cNvSpPr txBox="1">
            <a:spLocks/>
          </p:cNvSpPr>
          <p:nvPr/>
        </p:nvSpPr>
        <p:spPr>
          <a:xfrm>
            <a:off x="713224" y="2190677"/>
            <a:ext cx="7199275"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ctr"/>
            <a:r>
              <a:rPr lang="en-US" sz="1800" dirty="0"/>
              <a:t>We tried applying </a:t>
            </a:r>
            <a:r>
              <a:rPr lang="en-US" sz="1800" dirty="0" err="1"/>
              <a:t>GridSearch</a:t>
            </a:r>
            <a:r>
              <a:rPr lang="en-US" sz="1800" dirty="0"/>
              <a:t> to find the optimal number of trees to enhance our accuracy. However, it took too long to compute and we have to abandon the idea.</a:t>
            </a:r>
            <a:endParaRPr lang="en-US" sz="1800" b="1" dirty="0"/>
          </a:p>
          <a:p>
            <a:pPr algn="ctr"/>
            <a:endParaRPr lang="en-US" sz="1800" b="1" dirty="0"/>
          </a:p>
        </p:txBody>
      </p:sp>
    </p:spTree>
    <p:extLst>
      <p:ext uri="{BB962C8B-B14F-4D97-AF65-F5344CB8AC3E}">
        <p14:creationId xmlns:p14="http://schemas.microsoft.com/office/powerpoint/2010/main" val="270616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74060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XGBoost Classifier: How it works</a:t>
            </a:r>
            <a:endParaRPr dirty="0"/>
          </a:p>
        </p:txBody>
      </p:sp>
      <p:pic>
        <p:nvPicPr>
          <p:cNvPr id="1030" name="Picture 6" descr="Ensemble Learning: Bagging &amp; Boosting | by Fernando López | Towards Data  Science">
            <a:extLst>
              <a:ext uri="{FF2B5EF4-FFF2-40B4-BE49-F238E27FC236}">
                <a16:creationId xmlns:a16="http://schemas.microsoft.com/office/drawing/2014/main" id="{C542ECB9-6226-4F02-AB37-DD2174137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4" y="1017725"/>
            <a:ext cx="6471745" cy="36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773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39612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XGBoost Classifier</a:t>
            </a:r>
            <a:endParaRPr dirty="0"/>
          </a:p>
        </p:txBody>
      </p:sp>
      <p:sp>
        <p:nvSpPr>
          <p:cNvPr id="1066" name="Google Shape;1066;p95"/>
          <p:cNvSpPr txBox="1">
            <a:spLocks noGrp="1"/>
          </p:cNvSpPr>
          <p:nvPr>
            <p:ph type="subTitle" idx="3"/>
          </p:nvPr>
        </p:nvSpPr>
        <p:spPr>
          <a:xfrm>
            <a:off x="2946938" y="1967325"/>
            <a:ext cx="2903333"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Confusion Matrix</a:t>
            </a:r>
            <a:endParaRPr sz="1600" dirty="0"/>
          </a:p>
        </p:txBody>
      </p:sp>
      <p:sp>
        <p:nvSpPr>
          <p:cNvPr id="1067" name="Google Shape;1067;p95"/>
          <p:cNvSpPr txBox="1">
            <a:spLocks noGrp="1"/>
          </p:cNvSpPr>
          <p:nvPr>
            <p:ph type="subTitle" idx="4"/>
          </p:nvPr>
        </p:nvSpPr>
        <p:spPr>
          <a:xfrm>
            <a:off x="1243601" y="2186175"/>
            <a:ext cx="2333957" cy="320378"/>
          </a:xfrm>
          <a:prstGeom prst="rect">
            <a:avLst/>
          </a:prstGeom>
        </p:spPr>
        <p:txBody>
          <a:bodyPr spcFirstLastPara="1" wrap="square" lIns="91425" tIns="91425" rIns="91425" bIns="91425" anchor="t" anchorCtr="0">
            <a:noAutofit/>
          </a:bodyPr>
          <a:lstStyle/>
          <a:p>
            <a:pPr marL="0" indent="0"/>
            <a:r>
              <a:rPr lang="en" dirty="0"/>
              <a:t>Train data</a:t>
            </a:r>
          </a:p>
        </p:txBody>
      </p:sp>
      <p:sp>
        <p:nvSpPr>
          <p:cNvPr id="8" name="Google Shape;1067;p95">
            <a:extLst>
              <a:ext uri="{FF2B5EF4-FFF2-40B4-BE49-F238E27FC236}">
                <a16:creationId xmlns:a16="http://schemas.microsoft.com/office/drawing/2014/main" id="{E75E8298-9D55-55E3-B604-C830C6FE68E7}"/>
              </a:ext>
            </a:extLst>
          </p:cNvPr>
          <p:cNvSpPr txBox="1">
            <a:spLocks/>
          </p:cNvSpPr>
          <p:nvPr/>
        </p:nvSpPr>
        <p:spPr>
          <a:xfrm>
            <a:off x="4888063" y="2186175"/>
            <a:ext cx="2333957" cy="320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accent4"/>
              </a:buClr>
              <a:buSzPts val="1400"/>
              <a:buFont typeface="Montserrat"/>
              <a:buNone/>
              <a:defRPr sz="1400" b="0" i="0" u="none" strike="noStrike" cap="none">
                <a:solidFill>
                  <a:schemeClr val="accent4"/>
                </a:solidFill>
                <a:latin typeface="Montserrat"/>
                <a:ea typeface="Montserrat"/>
                <a:cs typeface="Montserrat"/>
                <a:sym typeface="Montserrat"/>
              </a:defRPr>
            </a:lvl9pPr>
          </a:lstStyle>
          <a:p>
            <a:pPr marL="0" indent="0"/>
            <a:r>
              <a:rPr lang="en" dirty="0"/>
              <a:t>Test data</a:t>
            </a:r>
          </a:p>
        </p:txBody>
      </p:sp>
      <p:pic>
        <p:nvPicPr>
          <p:cNvPr id="4" name="Picture 3">
            <a:extLst>
              <a:ext uri="{FF2B5EF4-FFF2-40B4-BE49-F238E27FC236}">
                <a16:creationId xmlns:a16="http://schemas.microsoft.com/office/drawing/2014/main" id="{162593B0-02A2-7119-6A08-3923C657D168}"/>
              </a:ext>
            </a:extLst>
          </p:cNvPr>
          <p:cNvPicPr>
            <a:picLocks noChangeAspect="1"/>
          </p:cNvPicPr>
          <p:nvPr/>
        </p:nvPicPr>
        <p:blipFill>
          <a:blip r:embed="rId3"/>
          <a:stretch>
            <a:fillRect/>
          </a:stretch>
        </p:blipFill>
        <p:spPr>
          <a:xfrm>
            <a:off x="935893" y="981023"/>
            <a:ext cx="2903333" cy="1072402"/>
          </a:xfrm>
          <a:prstGeom prst="rect">
            <a:avLst/>
          </a:prstGeom>
        </p:spPr>
      </p:pic>
      <p:pic>
        <p:nvPicPr>
          <p:cNvPr id="7" name="Picture 6">
            <a:extLst>
              <a:ext uri="{FF2B5EF4-FFF2-40B4-BE49-F238E27FC236}">
                <a16:creationId xmlns:a16="http://schemas.microsoft.com/office/drawing/2014/main" id="{21313435-0431-9A0D-4971-D323D72A3B95}"/>
              </a:ext>
            </a:extLst>
          </p:cNvPr>
          <p:cNvPicPr>
            <a:picLocks noChangeAspect="1"/>
          </p:cNvPicPr>
          <p:nvPr/>
        </p:nvPicPr>
        <p:blipFill>
          <a:blip r:embed="rId4"/>
          <a:stretch>
            <a:fillRect/>
          </a:stretch>
        </p:blipFill>
        <p:spPr>
          <a:xfrm>
            <a:off x="1195283" y="2506553"/>
            <a:ext cx="6753433" cy="2347095"/>
          </a:xfrm>
          <a:prstGeom prst="rect">
            <a:avLst/>
          </a:prstGeom>
        </p:spPr>
      </p:pic>
      <p:sp>
        <p:nvSpPr>
          <p:cNvPr id="9" name="Rectangle 8">
            <a:extLst>
              <a:ext uri="{FF2B5EF4-FFF2-40B4-BE49-F238E27FC236}">
                <a16:creationId xmlns:a16="http://schemas.microsoft.com/office/drawing/2014/main" id="{1431F6FD-8A48-C61F-C1E7-8A9C897EA7E2}"/>
              </a:ext>
            </a:extLst>
          </p:cNvPr>
          <p:cNvSpPr/>
          <p:nvPr/>
        </p:nvSpPr>
        <p:spPr>
          <a:xfrm>
            <a:off x="4571999" y="485745"/>
            <a:ext cx="4248808" cy="1352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FINAL ACCURACY: 63.70%</a:t>
            </a:r>
          </a:p>
          <a:p>
            <a:pPr algn="ctr"/>
            <a:r>
              <a:rPr lang="en-US" sz="1600" b="1" dirty="0"/>
              <a:t>KEY ADVANTAGE: VERY FAST to train</a:t>
            </a:r>
            <a:endParaRPr lang="en-SG" sz="1600" b="1" dirty="0"/>
          </a:p>
        </p:txBody>
      </p:sp>
    </p:spTree>
    <p:extLst>
      <p:ext uri="{BB962C8B-B14F-4D97-AF65-F5344CB8AC3E}">
        <p14:creationId xmlns:p14="http://schemas.microsoft.com/office/powerpoint/2010/main" val="3071356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lang="en-US"/>
          </a:p>
        </p:txBody>
      </p:sp>
      <p:sp>
        <p:nvSpPr>
          <p:cNvPr id="573" name="Google Shape;573;p69"/>
          <p:cNvSpPr txBox="1">
            <a:spLocks noGrp="1"/>
          </p:cNvSpPr>
          <p:nvPr>
            <p:ph type="title" idx="2"/>
          </p:nvPr>
        </p:nvSpPr>
        <p:spPr>
          <a:xfrm>
            <a:off x="3746550" y="1389025"/>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1760892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Insights from model</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5829347" y="1095702"/>
            <a:ext cx="3072604"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lgn="ctr">
              <a:buSzPct val="100000"/>
              <a:buFont typeface="+mj-lt"/>
              <a:buAutoNum type="arabicPeriod"/>
            </a:pPr>
            <a:r>
              <a:rPr lang="en-US" sz="1800" dirty="0"/>
              <a:t>Activity Count is the best predictor for the purchase of a cart item</a:t>
            </a:r>
          </a:p>
          <a:p>
            <a:pPr marL="342900" indent="-342900" algn="ctr">
              <a:buSzPct val="100000"/>
              <a:buFont typeface="+mj-lt"/>
              <a:buAutoNum type="arabicPeriod"/>
            </a:pPr>
            <a:endParaRPr lang="en-US" sz="1800" dirty="0"/>
          </a:p>
          <a:p>
            <a:pPr marL="342900" indent="-342900" algn="ctr">
              <a:buSzPct val="100000"/>
              <a:buFont typeface="+mj-lt"/>
              <a:buAutoNum type="arabicPeriod"/>
            </a:pPr>
            <a:r>
              <a:rPr lang="en-US" sz="1800" dirty="0"/>
              <a:t>Weekday is a surprisingly good predictor as well</a:t>
            </a:r>
          </a:p>
          <a:p>
            <a:pPr marL="342900" indent="-342900" algn="ctr">
              <a:buSzPct val="100000"/>
              <a:buFont typeface="+mj-lt"/>
              <a:buAutoNum type="arabicPeriod"/>
            </a:pPr>
            <a:endParaRPr lang="en-US" sz="1800" dirty="0"/>
          </a:p>
          <a:p>
            <a:pPr marL="342900" indent="-342900" algn="ctr">
              <a:buSzPct val="100000"/>
              <a:buFont typeface="+mj-lt"/>
              <a:buAutoNum type="arabicPeriod"/>
            </a:pPr>
            <a:r>
              <a:rPr lang="en-US" sz="1800" dirty="0"/>
              <a:t>Brand, Price and User familiarity with the platform does not seem to affect the purchase of a cart item much.</a:t>
            </a:r>
          </a:p>
        </p:txBody>
      </p:sp>
      <p:pic>
        <p:nvPicPr>
          <p:cNvPr id="4" name="Picture 3">
            <a:extLst>
              <a:ext uri="{FF2B5EF4-FFF2-40B4-BE49-F238E27FC236}">
                <a16:creationId xmlns:a16="http://schemas.microsoft.com/office/drawing/2014/main" id="{89805845-5701-689A-418E-A484FF20C38B}"/>
              </a:ext>
            </a:extLst>
          </p:cNvPr>
          <p:cNvPicPr>
            <a:picLocks noChangeAspect="1"/>
          </p:cNvPicPr>
          <p:nvPr/>
        </p:nvPicPr>
        <p:blipFill>
          <a:blip r:embed="rId3"/>
          <a:stretch>
            <a:fillRect/>
          </a:stretch>
        </p:blipFill>
        <p:spPr>
          <a:xfrm>
            <a:off x="713224" y="1095702"/>
            <a:ext cx="5116123" cy="3358055"/>
          </a:xfrm>
          <a:prstGeom prst="rect">
            <a:avLst/>
          </a:prstGeom>
        </p:spPr>
      </p:pic>
    </p:spTree>
    <p:extLst>
      <p:ext uri="{BB962C8B-B14F-4D97-AF65-F5344CB8AC3E}">
        <p14:creationId xmlns:p14="http://schemas.microsoft.com/office/powerpoint/2010/main" val="652573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lang="en-US"/>
          </a:p>
        </p:txBody>
      </p:sp>
      <p:sp>
        <p:nvSpPr>
          <p:cNvPr id="573" name="Google Shape;573;p69"/>
          <p:cNvSpPr txBox="1">
            <a:spLocks noGrp="1"/>
          </p:cNvSpPr>
          <p:nvPr>
            <p:ph type="title" idx="2"/>
          </p:nvPr>
        </p:nvSpPr>
        <p:spPr>
          <a:xfrm>
            <a:off x="3746550" y="1389025"/>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lang="en-SG"/>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Outcome of our project</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713224" y="1095702"/>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buSzPct val="100000"/>
              <a:buFont typeface="+mj-lt"/>
              <a:buAutoNum type="arabicPeriod"/>
            </a:pPr>
            <a:r>
              <a:rPr lang="en-US" sz="1800" dirty="0"/>
              <a:t>It is best for online shopping platform to attract customers with many items and suggest similar products that they have view as this can increase activity count and improve sale</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It is important to consider fringe data like Weekday that can give us surprising insights into our customer base or how we run our platform</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err="1"/>
              <a:t>XGBoost</a:t>
            </a:r>
            <a:r>
              <a:rPr lang="en-US" sz="1800" dirty="0"/>
              <a:t> is an efficient model to employ for tabular data to generate highly accurate model when dealing with large volume of data like in the case of online shopping platforms </a:t>
            </a:r>
          </a:p>
        </p:txBody>
      </p:sp>
    </p:spTree>
    <p:extLst>
      <p:ext uri="{BB962C8B-B14F-4D97-AF65-F5344CB8AC3E}">
        <p14:creationId xmlns:p14="http://schemas.microsoft.com/office/powerpoint/2010/main" val="218377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 a</a:t>
            </a:r>
            <a:r>
              <a:rPr lang="en-SG" dirty="0" err="1"/>
              <a:t>nd</a:t>
            </a:r>
            <a:r>
              <a:rPr lang="en-SG" dirty="0"/>
              <a:t> Future Direction</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713224" y="1095702"/>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buSzPct val="100000"/>
              <a:buFont typeface="+mj-lt"/>
              <a:buAutoNum type="arabicPeriod"/>
            </a:pPr>
            <a:r>
              <a:rPr lang="en-US" sz="1800" dirty="0"/>
              <a:t>Perform Hyperparameters Tuning for </a:t>
            </a:r>
            <a:r>
              <a:rPr lang="en-US" sz="1800" dirty="0" err="1"/>
              <a:t>XGBoost</a:t>
            </a:r>
            <a:r>
              <a:rPr lang="en-US" sz="1800" dirty="0"/>
              <a:t> using cross-validation</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Scale the project size using </a:t>
            </a:r>
            <a:r>
              <a:rPr lang="en-US" sz="1800" dirty="0" err="1"/>
              <a:t>Dask</a:t>
            </a:r>
            <a:r>
              <a:rPr lang="en-US" sz="1800" dirty="0"/>
              <a:t> libraries</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Model for view-to-cart process as this is the more practical model that can inform us on how to convert by-passer to customers. 94% of all activities on the platform is view. If we manage to covert more users to put items into cart, we can increase the sale tremendously</a:t>
            </a:r>
          </a:p>
        </p:txBody>
      </p:sp>
    </p:spTree>
    <p:extLst>
      <p:ext uri="{BB962C8B-B14F-4D97-AF65-F5344CB8AC3E}">
        <p14:creationId xmlns:p14="http://schemas.microsoft.com/office/powerpoint/2010/main" val="221680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 a</a:t>
            </a:r>
            <a:r>
              <a:rPr lang="en-SG" dirty="0" err="1"/>
              <a:t>nd</a:t>
            </a:r>
            <a:r>
              <a:rPr lang="en-SG" dirty="0"/>
              <a:t> Future Direction</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713224" y="1095702"/>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buSzPct val="100000"/>
              <a:buFont typeface="+mj-lt"/>
              <a:buAutoNum type="arabicPeriod"/>
            </a:pPr>
            <a:r>
              <a:rPr lang="en-US" sz="1800" dirty="0"/>
              <a:t>Perform Hyperparameters Tuning for </a:t>
            </a:r>
            <a:r>
              <a:rPr lang="en-US" sz="1800" dirty="0" err="1"/>
              <a:t>XGBoost</a:t>
            </a:r>
            <a:r>
              <a:rPr lang="en-US" sz="1800" dirty="0"/>
              <a:t> using cross-validation</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Scale the project size using </a:t>
            </a:r>
            <a:r>
              <a:rPr lang="en-US" sz="1800" dirty="0" err="1"/>
              <a:t>Dask</a:t>
            </a:r>
            <a:r>
              <a:rPr lang="en-US" sz="1800" dirty="0"/>
              <a:t> libraries</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Model for view-to-cart process as this is the more practical model that can inform us on how to convert by-passer to customers. 94% of all activities on the platform is view. If we manage to covert more users to put items into cart, we can increase the sale tremendously</a:t>
            </a:r>
          </a:p>
        </p:txBody>
      </p:sp>
    </p:spTree>
    <p:extLst>
      <p:ext uri="{BB962C8B-B14F-4D97-AF65-F5344CB8AC3E}">
        <p14:creationId xmlns:p14="http://schemas.microsoft.com/office/powerpoint/2010/main" val="425083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4" y="445025"/>
            <a:ext cx="67202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have we learned</a:t>
            </a:r>
            <a:endParaRPr dirty="0"/>
          </a:p>
        </p:txBody>
      </p:sp>
      <p:sp>
        <p:nvSpPr>
          <p:cNvPr id="10" name="Title 2">
            <a:extLst>
              <a:ext uri="{FF2B5EF4-FFF2-40B4-BE49-F238E27FC236}">
                <a16:creationId xmlns:a16="http://schemas.microsoft.com/office/drawing/2014/main" id="{B10C077A-CEAA-0BED-CA43-73E42406C143}"/>
              </a:ext>
            </a:extLst>
          </p:cNvPr>
          <p:cNvSpPr txBox="1">
            <a:spLocks/>
          </p:cNvSpPr>
          <p:nvPr/>
        </p:nvSpPr>
        <p:spPr>
          <a:xfrm>
            <a:off x="713224" y="1017725"/>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buSzPct val="100000"/>
              <a:buFont typeface="+mj-lt"/>
              <a:buAutoNum type="arabicPeriod"/>
            </a:pPr>
            <a:r>
              <a:rPr lang="en-US" sz="1800" dirty="0"/>
              <a:t>Managing memory: Dealing with large data requires strategic use of memory to not risk </a:t>
            </a:r>
            <a:r>
              <a:rPr lang="en-US" sz="1800" dirty="0" err="1"/>
              <a:t>stackoverflow</a:t>
            </a:r>
            <a:endParaRPr lang="en-US" sz="1800" dirty="0"/>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Use </a:t>
            </a:r>
            <a:r>
              <a:rPr lang="en-US" sz="1800" dirty="0" err="1"/>
              <a:t>XGBoost</a:t>
            </a:r>
            <a:r>
              <a:rPr lang="en-US" sz="1800" dirty="0"/>
              <a:t> to build a classification model (and machine learning model in general)</a:t>
            </a:r>
          </a:p>
          <a:p>
            <a:pPr marL="342900" indent="-342900">
              <a:buSzPct val="100000"/>
              <a:buFont typeface="+mj-lt"/>
              <a:buAutoNum type="arabicPeriod"/>
            </a:pPr>
            <a:endParaRPr lang="en-US" sz="1800" dirty="0"/>
          </a:p>
          <a:p>
            <a:pPr marL="342900" indent="-342900">
              <a:buSzPct val="100000"/>
              <a:buFont typeface="+mj-lt"/>
              <a:buAutoNum type="arabicPeriod"/>
            </a:pPr>
            <a:r>
              <a:rPr lang="en-US" sz="1800" dirty="0"/>
              <a:t>Optimize machine learning model through tuning hyperparameters (e.g. using </a:t>
            </a:r>
            <a:r>
              <a:rPr lang="en-US" sz="1800" dirty="0" err="1"/>
              <a:t>GridSearch</a:t>
            </a:r>
            <a:r>
              <a:rPr lang="en-US" sz="1800" dirty="0"/>
              <a:t>, cross-validation)</a:t>
            </a:r>
          </a:p>
        </p:txBody>
      </p:sp>
      <p:sp>
        <p:nvSpPr>
          <p:cNvPr id="2" name="Google Shape;1063;p95">
            <a:extLst>
              <a:ext uri="{FF2B5EF4-FFF2-40B4-BE49-F238E27FC236}">
                <a16:creationId xmlns:a16="http://schemas.microsoft.com/office/drawing/2014/main" id="{63AF5C23-E9BF-3EE6-5C5F-D663A601F777}"/>
              </a:ext>
            </a:extLst>
          </p:cNvPr>
          <p:cNvSpPr txBox="1">
            <a:spLocks/>
          </p:cNvSpPr>
          <p:nvPr/>
        </p:nvSpPr>
        <p:spPr>
          <a:xfrm>
            <a:off x="713224" y="3419453"/>
            <a:ext cx="672021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r>
              <a:rPr lang="en-US" dirty="0"/>
              <a:t>What have we hope to learn</a:t>
            </a:r>
          </a:p>
        </p:txBody>
      </p:sp>
      <p:sp>
        <p:nvSpPr>
          <p:cNvPr id="3" name="Title 2">
            <a:extLst>
              <a:ext uri="{FF2B5EF4-FFF2-40B4-BE49-F238E27FC236}">
                <a16:creationId xmlns:a16="http://schemas.microsoft.com/office/drawing/2014/main" id="{EC79B588-9C70-D564-A864-523276FE5AE6}"/>
              </a:ext>
            </a:extLst>
          </p:cNvPr>
          <p:cNvSpPr txBox="1">
            <a:spLocks/>
          </p:cNvSpPr>
          <p:nvPr/>
        </p:nvSpPr>
        <p:spPr>
          <a:xfrm>
            <a:off x="713223" y="4055215"/>
            <a:ext cx="8188727" cy="3171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marL="342900" indent="-342900">
              <a:buSzPct val="100000"/>
              <a:buFont typeface="+mj-lt"/>
              <a:buAutoNum type="arabicPeriod"/>
            </a:pPr>
            <a:r>
              <a:rPr lang="en-US" sz="1800" dirty="0"/>
              <a:t>Use </a:t>
            </a:r>
            <a:r>
              <a:rPr lang="en-US" sz="1800" dirty="0" err="1"/>
              <a:t>Dask</a:t>
            </a:r>
            <a:r>
              <a:rPr lang="en-US" sz="1800" dirty="0"/>
              <a:t> to scale up our project</a:t>
            </a:r>
          </a:p>
          <a:p>
            <a:pPr marL="342900" indent="-342900">
              <a:buSzPct val="100000"/>
              <a:buFont typeface="+mj-lt"/>
              <a:buAutoNum type="arabicPeriod"/>
            </a:pPr>
            <a:r>
              <a:rPr lang="en-US" sz="1800" dirty="0"/>
              <a:t>More </a:t>
            </a:r>
            <a:r>
              <a:rPr lang="en-US" sz="1800" dirty="0" err="1"/>
              <a:t>indepth</a:t>
            </a:r>
            <a:r>
              <a:rPr lang="en-US" sz="1800" dirty="0"/>
              <a:t> about </a:t>
            </a:r>
            <a:r>
              <a:rPr lang="en-US" sz="1800" dirty="0" err="1"/>
              <a:t>XGBoost</a:t>
            </a:r>
            <a:r>
              <a:rPr lang="en-US" sz="1800" dirty="0"/>
              <a:t> and other Boosting models.</a:t>
            </a:r>
          </a:p>
        </p:txBody>
      </p:sp>
    </p:spTree>
    <p:extLst>
      <p:ext uri="{BB962C8B-B14F-4D97-AF65-F5344CB8AC3E}">
        <p14:creationId xmlns:p14="http://schemas.microsoft.com/office/powerpoint/2010/main" val="3454542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537650" y="1923696"/>
            <a:ext cx="6068700" cy="1291200"/>
          </a:xfrm>
          <a:prstGeom prst="rect">
            <a:avLst/>
          </a:prstGeom>
        </p:spPr>
        <p:txBody>
          <a:bodyPr spcFirstLastPara="1" wrap="square" lIns="91425" tIns="91425" rIns="91425" bIns="91425" anchor="t" anchorCtr="0">
            <a:noAutofit/>
          </a:bodyPr>
          <a:lstStyle/>
          <a:p>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Google Shape;535;p63"/>
          <p:cNvSpPr txBox="1">
            <a:spLocks noGrp="1"/>
          </p:cNvSpPr>
          <p:nvPr>
            <p:ph type="subTitle" idx="1"/>
          </p:nvPr>
        </p:nvSpPr>
        <p:spPr>
          <a:xfrm>
            <a:off x="385384" y="1427993"/>
            <a:ext cx="8515148" cy="1636851"/>
          </a:xfrm>
          <a:prstGeom prst="rect">
            <a:avLst/>
          </a:prstGeom>
        </p:spPr>
        <p:txBody>
          <a:bodyPr spcFirstLastPara="1" wrap="square" lIns="91425" tIns="91425" rIns="91425" bIns="91425" anchor="t" anchorCtr="0">
            <a:noAutofit/>
          </a:bodyPr>
          <a:lstStyle/>
          <a:p>
            <a:pPr marL="0" indent="0">
              <a:spcAft>
                <a:spcPts val="1200"/>
              </a:spcAft>
            </a:pPr>
            <a:r>
              <a:rPr lang="en" sz="1800"/>
              <a:t>Problem Definition : What are some </a:t>
            </a:r>
            <a:r>
              <a:rPr lang="en" sz="1800" b="1"/>
              <a:t>factors </a:t>
            </a:r>
            <a:r>
              <a:rPr lang="en" sz="1800"/>
              <a:t>that affects whether a user buys a product when </a:t>
            </a:r>
            <a:r>
              <a:rPr lang="en" sz="1800" b="1"/>
              <a:t>online shopping</a:t>
            </a:r>
            <a:r>
              <a:rPr lang="en" sz="1800"/>
              <a:t> ?</a:t>
            </a:r>
          </a:p>
          <a:p>
            <a:pPr marL="0" indent="0">
              <a:spcAft>
                <a:spcPts val="1200"/>
              </a:spcAft>
            </a:pPr>
            <a:r>
              <a:rPr lang="en" sz="1800"/>
              <a:t>We made use of a dataset that includes details on each user event, product attributes, and details on user interactions</a:t>
            </a:r>
          </a:p>
          <a:p>
            <a:pPr marL="0" indent="0">
              <a:spcAft>
                <a:spcPts val="1200"/>
              </a:spcAft>
            </a:pPr>
            <a:endParaRPr lang="en" sz="1800"/>
          </a:p>
        </p:txBody>
      </p:sp>
      <p:sp>
        <p:nvSpPr>
          <p:cNvPr id="3" name="Title 2">
            <a:extLst>
              <a:ext uri="{FF2B5EF4-FFF2-40B4-BE49-F238E27FC236}">
                <a16:creationId xmlns:a16="http://schemas.microsoft.com/office/drawing/2014/main" id="{66175EF7-2A19-056E-596F-46F15393C154}"/>
              </a:ext>
            </a:extLst>
          </p:cNvPr>
          <p:cNvSpPr>
            <a:spLocks noGrp="1"/>
          </p:cNvSpPr>
          <p:nvPr>
            <p:ph type="title"/>
          </p:nvPr>
        </p:nvSpPr>
        <p:spPr>
          <a:xfrm>
            <a:off x="2410500" y="786907"/>
            <a:ext cx="4323000" cy="497700"/>
          </a:xfrm>
        </p:spPr>
        <p:txBody>
          <a:bodyPr/>
          <a:lstStyle/>
          <a:p>
            <a:r>
              <a:rPr lang="en-US" sz="3600"/>
              <a:t>Our Motivation</a:t>
            </a:r>
          </a:p>
        </p:txBody>
      </p:sp>
      <p:sp>
        <p:nvSpPr>
          <p:cNvPr id="7" name="TextBox 6">
            <a:extLst>
              <a:ext uri="{FF2B5EF4-FFF2-40B4-BE49-F238E27FC236}">
                <a16:creationId xmlns:a16="http://schemas.microsoft.com/office/drawing/2014/main" id="{4D8A5E88-ED21-FCC1-D251-11A1399CF263}"/>
              </a:ext>
            </a:extLst>
          </p:cNvPr>
          <p:cNvSpPr txBox="1"/>
          <p:nvPr/>
        </p:nvSpPr>
        <p:spPr>
          <a:xfrm>
            <a:off x="751772" y="2957225"/>
            <a:ext cx="40856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1200"/>
              </a:spcAft>
            </a:pPr>
            <a:r>
              <a:rPr lang="en" sz="1600">
                <a:latin typeface="Segoe UI"/>
                <a:cs typeface="Segoe UI"/>
              </a:rPr>
              <a:t>Due to the </a:t>
            </a:r>
            <a:r>
              <a:rPr lang="en" sz="1600" b="1">
                <a:latin typeface="Segoe UI"/>
                <a:cs typeface="Segoe UI"/>
              </a:rPr>
              <a:t>ever-growing e-commerce landscape</a:t>
            </a:r>
            <a:r>
              <a:rPr lang="en" sz="1600">
                <a:latin typeface="Segoe UI"/>
                <a:cs typeface="Segoe UI"/>
              </a:rPr>
              <a:t>, where understanding consumer behavior is key for businesses to optimize their strategies</a:t>
            </a:r>
            <a:endParaRPr lang="en-US" sz="1600"/>
          </a:p>
        </p:txBody>
      </p:sp>
      <p:sp>
        <p:nvSpPr>
          <p:cNvPr id="8" name="TextBox 7">
            <a:extLst>
              <a:ext uri="{FF2B5EF4-FFF2-40B4-BE49-F238E27FC236}">
                <a16:creationId xmlns:a16="http://schemas.microsoft.com/office/drawing/2014/main" id="{C9730817-1527-DEA2-1C6A-944A4F9B19D7}"/>
              </a:ext>
            </a:extLst>
          </p:cNvPr>
          <p:cNvSpPr txBox="1"/>
          <p:nvPr/>
        </p:nvSpPr>
        <p:spPr>
          <a:xfrm>
            <a:off x="174518" y="4125156"/>
            <a:ext cx="11890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600">
                <a:latin typeface="Segoe UI"/>
                <a:cs typeface="Segoe UI"/>
              </a:rPr>
              <a:t>Why this problem ? </a:t>
            </a:r>
            <a:endParaRPr lang="en-US"/>
          </a:p>
        </p:txBody>
      </p:sp>
      <p:sp>
        <p:nvSpPr>
          <p:cNvPr id="9" name="Speech Bubble: Rectangle with Corners Rounded 8">
            <a:extLst>
              <a:ext uri="{FF2B5EF4-FFF2-40B4-BE49-F238E27FC236}">
                <a16:creationId xmlns:a16="http://schemas.microsoft.com/office/drawing/2014/main" id="{8A1B5A06-6331-E785-AEF4-E4E3FCF58423}"/>
              </a:ext>
            </a:extLst>
          </p:cNvPr>
          <p:cNvSpPr/>
          <p:nvPr/>
        </p:nvSpPr>
        <p:spPr>
          <a:xfrm>
            <a:off x="790128" y="2869006"/>
            <a:ext cx="4046525" cy="1258067"/>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4DB23F5-9454-FAC1-C5E4-37E4E644AB8D}"/>
              </a:ext>
            </a:extLst>
          </p:cNvPr>
          <p:cNvSpPr/>
          <p:nvPr/>
        </p:nvSpPr>
        <p:spPr>
          <a:xfrm>
            <a:off x="7026763" y="3062701"/>
            <a:ext cx="1890938" cy="9627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egoe UI"/>
                <a:cs typeface="Segoe UI"/>
              </a:rPr>
              <a:t>Gather insights by comparing cart VS purchase events</a:t>
            </a:r>
            <a:endParaRPr lang="en-US">
              <a:solidFill>
                <a:schemeClr val="tx1"/>
              </a:solidFill>
              <a:latin typeface="Segoe UI"/>
              <a:cs typeface="Arial"/>
            </a:endParaRPr>
          </a:p>
        </p:txBody>
      </p:sp>
      <p:cxnSp>
        <p:nvCxnSpPr>
          <p:cNvPr id="4" name="Straight Arrow Connector 3">
            <a:extLst>
              <a:ext uri="{FF2B5EF4-FFF2-40B4-BE49-F238E27FC236}">
                <a16:creationId xmlns:a16="http://schemas.microsoft.com/office/drawing/2014/main" id="{E3B4A04D-35A7-D5E1-7A93-A37F8D7AB0E1}"/>
              </a:ext>
            </a:extLst>
          </p:cNvPr>
          <p:cNvCxnSpPr/>
          <p:nvPr/>
        </p:nvCxnSpPr>
        <p:spPr>
          <a:xfrm>
            <a:off x="5126239" y="3522971"/>
            <a:ext cx="1633952" cy="7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FFB97E-EDE8-304B-02BF-3F19FC1313F5}"/>
              </a:ext>
            </a:extLst>
          </p:cNvPr>
          <p:cNvSpPr txBox="1"/>
          <p:nvPr/>
        </p:nvSpPr>
        <p:spPr>
          <a:xfrm>
            <a:off x="5360209" y="3241056"/>
            <a:ext cx="11123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rPr>
              <a:t>Hence , we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004969" y="2366272"/>
            <a:ext cx="5134061" cy="818400"/>
          </a:xfrm>
          <a:prstGeom prst="rect">
            <a:avLst/>
          </a:prstGeom>
        </p:spPr>
        <p:txBody>
          <a:bodyPr spcFirstLastPara="1" wrap="square" lIns="91425" tIns="91425" rIns="91425" bIns="91425" anchor="t" anchorCtr="0">
            <a:noAutofit/>
          </a:bodyPr>
          <a:lstStyle/>
          <a:p>
            <a:pPr algn="ctr"/>
            <a:r>
              <a:rPr lang="en"/>
              <a:t>Exploratory Data Analysis </a:t>
            </a:r>
            <a:endParaRPr lang="en-US"/>
          </a:p>
        </p:txBody>
      </p:sp>
      <p:sp>
        <p:nvSpPr>
          <p:cNvPr id="573" name="Google Shape;573;p69"/>
          <p:cNvSpPr txBox="1">
            <a:spLocks noGrp="1"/>
          </p:cNvSpPr>
          <p:nvPr>
            <p:ph type="title" idx="2"/>
          </p:nvPr>
        </p:nvSpPr>
        <p:spPr>
          <a:xfrm>
            <a:off x="3746550" y="1389025"/>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91988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4"/>
            <a:ext cx="5728699" cy="518272"/>
          </a:xfrm>
          <a:prstGeom prst="rect">
            <a:avLst/>
          </a:prstGeom>
        </p:spPr>
        <p:txBody>
          <a:bodyPr spcFirstLastPara="1" wrap="square" lIns="91425" tIns="91425" rIns="91425" bIns="91425" anchor="t" anchorCtr="0">
            <a:noAutofit/>
          </a:bodyPr>
          <a:lstStyle/>
          <a:p>
            <a:r>
              <a:rPr lang="en"/>
              <a:t>Data</a:t>
            </a:r>
            <a:r>
              <a:rPr lang="en-US"/>
              <a:t> Information: Datatypes</a:t>
            </a:r>
          </a:p>
        </p:txBody>
      </p:sp>
      <p:pic>
        <p:nvPicPr>
          <p:cNvPr id="6" name="Picture 5" descr="A screenshot of a computer&#10;&#10;Description automatically generated">
            <a:extLst>
              <a:ext uri="{FF2B5EF4-FFF2-40B4-BE49-F238E27FC236}">
                <a16:creationId xmlns:a16="http://schemas.microsoft.com/office/drawing/2014/main" id="{F51936E1-0FBA-014B-C29B-B6A3D31B49D2}"/>
              </a:ext>
            </a:extLst>
          </p:cNvPr>
          <p:cNvPicPr>
            <a:picLocks noChangeAspect="1"/>
          </p:cNvPicPr>
          <p:nvPr/>
        </p:nvPicPr>
        <p:blipFill rotWithShape="1">
          <a:blip r:embed="rId3"/>
          <a:srcRect t="16926" b="-223"/>
          <a:stretch/>
        </p:blipFill>
        <p:spPr>
          <a:xfrm>
            <a:off x="1176130" y="1013290"/>
            <a:ext cx="6791738" cy="3638282"/>
          </a:xfrm>
          <a:prstGeom prst="rect">
            <a:avLst/>
          </a:prstGeom>
        </p:spPr>
      </p:pic>
    </p:spTree>
    <p:extLst>
      <p:ext uri="{BB962C8B-B14F-4D97-AF65-F5344CB8AC3E}">
        <p14:creationId xmlns:p14="http://schemas.microsoft.com/office/powerpoint/2010/main" val="234092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372453"/>
            <a:ext cx="5873842" cy="645272"/>
          </a:xfrm>
          <a:prstGeom prst="rect">
            <a:avLst/>
          </a:prstGeom>
        </p:spPr>
        <p:txBody>
          <a:bodyPr spcFirstLastPara="1" wrap="square" lIns="91425" tIns="91425" rIns="91425" bIns="91425" anchor="t" anchorCtr="0">
            <a:noAutofit/>
          </a:bodyPr>
          <a:lstStyle/>
          <a:p>
            <a:r>
              <a:rPr lang="en"/>
              <a:t>Data</a:t>
            </a:r>
            <a:r>
              <a:rPr lang="en-US"/>
              <a:t> Information: Cleaning</a:t>
            </a:r>
          </a:p>
        </p:txBody>
      </p:sp>
      <p:pic>
        <p:nvPicPr>
          <p:cNvPr id="2" name="Picture 1" descr="A screenshot of a computer&#10;&#10;Description automatically generated">
            <a:extLst>
              <a:ext uri="{FF2B5EF4-FFF2-40B4-BE49-F238E27FC236}">
                <a16:creationId xmlns:a16="http://schemas.microsoft.com/office/drawing/2014/main" id="{014B3725-01EA-9DC7-9F27-1BFB537BDDAC}"/>
              </a:ext>
            </a:extLst>
          </p:cNvPr>
          <p:cNvPicPr>
            <a:picLocks noChangeAspect="1"/>
          </p:cNvPicPr>
          <p:nvPr/>
        </p:nvPicPr>
        <p:blipFill>
          <a:blip r:embed="rId3"/>
          <a:stretch>
            <a:fillRect/>
          </a:stretch>
        </p:blipFill>
        <p:spPr>
          <a:xfrm>
            <a:off x="720587" y="1020309"/>
            <a:ext cx="7711108" cy="3442469"/>
          </a:xfrm>
          <a:prstGeom prst="rect">
            <a:avLst/>
          </a:prstGeom>
        </p:spPr>
      </p:pic>
    </p:spTree>
    <p:extLst>
      <p:ext uri="{BB962C8B-B14F-4D97-AF65-F5344CB8AC3E}">
        <p14:creationId xmlns:p14="http://schemas.microsoft.com/office/powerpoint/2010/main" val="313370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219077" y="404765"/>
            <a:ext cx="3893950" cy="1152856"/>
          </a:xfrm>
          <a:prstGeom prst="rect">
            <a:avLst/>
          </a:prstGeom>
        </p:spPr>
        <p:txBody>
          <a:bodyPr spcFirstLastPara="1" wrap="square" lIns="91425" tIns="91425" rIns="91425" bIns="91425" anchor="t" anchorCtr="0">
            <a:noAutofit/>
          </a:bodyPr>
          <a:lstStyle/>
          <a:p>
            <a:pPr algn="ctr"/>
            <a:r>
              <a:rPr lang="en"/>
              <a:t>Cleaning our data :</a:t>
            </a:r>
          </a:p>
        </p:txBody>
      </p:sp>
      <p:sp>
        <p:nvSpPr>
          <p:cNvPr id="865" name="Google Shape;865;p87"/>
          <p:cNvSpPr txBox="1">
            <a:spLocks noGrp="1"/>
          </p:cNvSpPr>
          <p:nvPr>
            <p:ph type="subTitle" idx="1"/>
          </p:nvPr>
        </p:nvSpPr>
        <p:spPr>
          <a:xfrm>
            <a:off x="585700" y="1056990"/>
            <a:ext cx="6695646" cy="1180790"/>
          </a:xfrm>
          <a:prstGeom prst="rect">
            <a:avLst/>
          </a:prstGeom>
        </p:spPr>
        <p:txBody>
          <a:bodyPr spcFirstLastPara="1" wrap="square" lIns="91425" tIns="91425" rIns="91425" bIns="91425" anchor="t" anchorCtr="0">
            <a:noAutofit/>
          </a:bodyPr>
          <a:lstStyle/>
          <a:p>
            <a:pPr marL="285750" indent="-285750">
              <a:spcAft>
                <a:spcPts val="1000"/>
              </a:spcAft>
            </a:pPr>
            <a:r>
              <a:rPr lang="en" sz="1200"/>
              <a:t>Collapsed data to track a user final action on a product</a:t>
            </a:r>
          </a:p>
          <a:p>
            <a:pPr marL="285750" indent="-285750">
              <a:spcAft>
                <a:spcPts val="1000"/>
              </a:spcAft>
            </a:pPr>
            <a:r>
              <a:rPr lang="en" sz="1200"/>
              <a:t>Filtering out unnecessary data </a:t>
            </a:r>
          </a:p>
          <a:p>
            <a:pPr marL="285750" indent="-285750">
              <a:spcAft>
                <a:spcPts val="1000"/>
              </a:spcAft>
            </a:pPr>
            <a:r>
              <a:rPr lang="en" sz="1200"/>
              <a:t>Added new variables </a:t>
            </a:r>
          </a:p>
        </p:txBody>
      </p:sp>
      <p:sp>
        <p:nvSpPr>
          <p:cNvPr id="4" name="Google Shape;865;p87">
            <a:extLst>
              <a:ext uri="{FF2B5EF4-FFF2-40B4-BE49-F238E27FC236}">
                <a16:creationId xmlns:a16="http://schemas.microsoft.com/office/drawing/2014/main" id="{43BD6253-28EA-AF44-3995-1FDB0AB1185F}"/>
              </a:ext>
            </a:extLst>
          </p:cNvPr>
          <p:cNvSpPr txBox="1">
            <a:spLocks/>
          </p:cNvSpPr>
          <p:nvPr/>
        </p:nvSpPr>
        <p:spPr>
          <a:xfrm>
            <a:off x="1345217" y="2080052"/>
            <a:ext cx="6454501" cy="97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000"/>
              </a:spcAft>
              <a:buNone/>
            </a:pPr>
            <a:r>
              <a:rPr lang="en"/>
              <a:t>To identify what variables to add and what to remove, we first have to </a:t>
            </a:r>
            <a:r>
              <a:rPr lang="en" b="1"/>
              <a:t>determine the key predictors </a:t>
            </a:r>
          </a:p>
          <a:p>
            <a:pPr marL="0" indent="0" algn="ctr">
              <a:spcAft>
                <a:spcPts val="1000"/>
              </a:spcAft>
              <a:buNone/>
            </a:pPr>
            <a:r>
              <a:rPr lang="en"/>
              <a:t>This was determined based off logical deductions</a:t>
            </a:r>
          </a:p>
          <a:p>
            <a:pPr marL="0" indent="0" algn="ctr">
              <a:spcAft>
                <a:spcPts val="1000"/>
              </a:spcAft>
              <a:buNone/>
            </a:pPr>
            <a:endParaRPr lang="en"/>
          </a:p>
        </p:txBody>
      </p:sp>
      <p:pic>
        <p:nvPicPr>
          <p:cNvPr id="3" name="Picture 2" descr="A white background with black text&#10;&#10;Description automatically generated">
            <a:extLst>
              <a:ext uri="{FF2B5EF4-FFF2-40B4-BE49-F238E27FC236}">
                <a16:creationId xmlns:a16="http://schemas.microsoft.com/office/drawing/2014/main" id="{8C78CE9C-0150-94EF-1DB4-92DD034FEED4}"/>
              </a:ext>
            </a:extLst>
          </p:cNvPr>
          <p:cNvPicPr>
            <a:picLocks noChangeAspect="1"/>
          </p:cNvPicPr>
          <p:nvPr/>
        </p:nvPicPr>
        <p:blipFill>
          <a:blip r:embed="rId3"/>
          <a:stretch>
            <a:fillRect/>
          </a:stretch>
        </p:blipFill>
        <p:spPr>
          <a:xfrm>
            <a:off x="1131493" y="3110021"/>
            <a:ext cx="6881014" cy="1357644"/>
          </a:xfrm>
          <a:prstGeom prst="rect">
            <a:avLst/>
          </a:prstGeom>
        </p:spPr>
      </p:pic>
      <p:sp>
        <p:nvSpPr>
          <p:cNvPr id="7" name="Arrow: Curved Right 6">
            <a:extLst>
              <a:ext uri="{FF2B5EF4-FFF2-40B4-BE49-F238E27FC236}">
                <a16:creationId xmlns:a16="http://schemas.microsoft.com/office/drawing/2014/main" id="{31D25CD6-4A43-CEDA-1E31-74685B769F96}"/>
              </a:ext>
            </a:extLst>
          </p:cNvPr>
          <p:cNvSpPr/>
          <p:nvPr/>
        </p:nvSpPr>
        <p:spPr>
          <a:xfrm>
            <a:off x="354789" y="2553790"/>
            <a:ext cx="452597" cy="116217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372453"/>
            <a:ext cx="5873842" cy="645272"/>
          </a:xfrm>
          <a:prstGeom prst="rect">
            <a:avLst/>
          </a:prstGeom>
        </p:spPr>
        <p:txBody>
          <a:bodyPr spcFirstLastPara="1" wrap="square" lIns="91425" tIns="91425" rIns="91425" bIns="91425" anchor="t" anchorCtr="0">
            <a:noAutofit/>
          </a:bodyPr>
          <a:lstStyle/>
          <a:p>
            <a:r>
              <a:rPr lang="en"/>
              <a:t>Data</a:t>
            </a:r>
            <a:r>
              <a:rPr lang="en-US"/>
              <a:t> Information: Grouping</a:t>
            </a:r>
          </a:p>
        </p:txBody>
      </p:sp>
      <p:pic>
        <p:nvPicPr>
          <p:cNvPr id="3" name="Picture 2" descr="A white paper with blue text&#10;&#10;Description automatically generated">
            <a:extLst>
              <a:ext uri="{FF2B5EF4-FFF2-40B4-BE49-F238E27FC236}">
                <a16:creationId xmlns:a16="http://schemas.microsoft.com/office/drawing/2014/main" id="{529BBACA-DE60-7CD3-5A2B-A65D149B3514}"/>
              </a:ext>
            </a:extLst>
          </p:cNvPr>
          <p:cNvPicPr>
            <a:picLocks noChangeAspect="1"/>
          </p:cNvPicPr>
          <p:nvPr/>
        </p:nvPicPr>
        <p:blipFill>
          <a:blip r:embed="rId3"/>
          <a:stretch>
            <a:fillRect/>
          </a:stretch>
        </p:blipFill>
        <p:spPr>
          <a:xfrm>
            <a:off x="764920" y="1285102"/>
            <a:ext cx="7619999" cy="67312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855BB1EB-F32C-10F2-332C-7DF7995574F6}"/>
              </a:ext>
            </a:extLst>
          </p:cNvPr>
          <p:cNvPicPr>
            <a:picLocks noChangeAspect="1"/>
          </p:cNvPicPr>
          <p:nvPr/>
        </p:nvPicPr>
        <p:blipFill rotWithShape="1">
          <a:blip r:embed="rId4"/>
          <a:srcRect r="468"/>
          <a:stretch/>
        </p:blipFill>
        <p:spPr>
          <a:xfrm>
            <a:off x="774917" y="2163209"/>
            <a:ext cx="7602145" cy="1750934"/>
          </a:xfrm>
          <a:prstGeom prst="rect">
            <a:avLst/>
          </a:prstGeom>
        </p:spPr>
      </p:pic>
    </p:spTree>
    <p:extLst>
      <p:ext uri="{BB962C8B-B14F-4D97-AF65-F5344CB8AC3E}">
        <p14:creationId xmlns:p14="http://schemas.microsoft.com/office/powerpoint/2010/main" val="2254839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B095C7F9AA0541BB8CE0546A6CA5EF" ma:contentTypeVersion="12" ma:contentTypeDescription="Create a new document." ma:contentTypeScope="" ma:versionID="b7c33c237b6be7deee31cc5a7da4a1cf">
  <xsd:schema xmlns:xsd="http://www.w3.org/2001/XMLSchema" xmlns:xs="http://www.w3.org/2001/XMLSchema" xmlns:p="http://schemas.microsoft.com/office/2006/metadata/properties" xmlns:ns3="59b8396d-fe3b-4604-9b02-13806cccbd59" xmlns:ns4="9c7b53bf-0394-48ce-8237-07401b6b71ca" targetNamespace="http://schemas.microsoft.com/office/2006/metadata/properties" ma:root="true" ma:fieldsID="26d22909e3553f6bb3efaa0f67a8986e" ns3:_="" ns4:_="">
    <xsd:import namespace="59b8396d-fe3b-4604-9b02-13806cccbd59"/>
    <xsd:import namespace="9c7b53bf-0394-48ce-8237-07401b6b71c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b8396d-fe3b-4604-9b02-13806cccb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7b53bf-0394-48ce-8237-07401b6b71c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9b8396d-fe3b-4604-9b02-13806cccbd59" xsi:nil="true"/>
  </documentManagement>
</p:properties>
</file>

<file path=customXml/itemProps1.xml><?xml version="1.0" encoding="utf-8"?>
<ds:datastoreItem xmlns:ds="http://schemas.openxmlformats.org/officeDocument/2006/customXml" ds:itemID="{49F16532-2BF0-49D4-BEC3-6D67DC565C2E}">
  <ds:schemaRefs>
    <ds:schemaRef ds:uri="http://schemas.microsoft.com/sharepoint/v3/contenttype/forms"/>
  </ds:schemaRefs>
</ds:datastoreItem>
</file>

<file path=customXml/itemProps2.xml><?xml version="1.0" encoding="utf-8"?>
<ds:datastoreItem xmlns:ds="http://schemas.openxmlformats.org/officeDocument/2006/customXml" ds:itemID="{7922727F-2399-43D0-9311-AB3D25B5F52E}">
  <ds:schemaRefs>
    <ds:schemaRef ds:uri="59b8396d-fe3b-4604-9b02-13806cccbd59"/>
    <ds:schemaRef ds:uri="9c7b53bf-0394-48ce-8237-07401b6b71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C7EADE-AFD3-408D-9293-2C8B09DB672C}">
  <ds:schemaRefs>
    <ds:schemaRef ds:uri="http://schemas.microsoft.com/office/2006/documentManagement/types"/>
    <ds:schemaRef ds:uri="http://purl.org/dc/terms/"/>
    <ds:schemaRef ds:uri="9c7b53bf-0394-48ce-8237-07401b6b71ca"/>
    <ds:schemaRef ds:uri="http://purl.org/dc/dcmitype/"/>
    <ds:schemaRef ds:uri="http://schemas.openxmlformats.org/package/2006/metadata/core-properties"/>
    <ds:schemaRef ds:uri="59b8396d-fe3b-4604-9b02-13806cccbd59"/>
    <ds:schemaRef ds:uri="http://schemas.microsoft.com/office/infopath/2007/PartnerControls"/>
    <ds:schemaRef ds:uri="http://purl.org/dc/elements/1.1/"/>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44</TotalTime>
  <Words>1678</Words>
  <Application>Microsoft Office PowerPoint</Application>
  <PresentationFormat>On-screen Show (16:9)</PresentationFormat>
  <Paragraphs>192</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Merriweather Light</vt:lpstr>
      <vt:lpstr>Montserrat</vt:lpstr>
      <vt:lpstr>Crimson Text</vt:lpstr>
      <vt:lpstr>Arial</vt:lpstr>
      <vt:lpstr>Lato</vt:lpstr>
      <vt:lpstr>Oswald</vt:lpstr>
      <vt:lpstr>Segoe UI</vt:lpstr>
      <vt:lpstr>Vidaloka</vt:lpstr>
      <vt:lpstr>Minimalist Business Slides XL by Slidesgo</vt:lpstr>
      <vt:lpstr>SC1015 Online Shopping Analysis</vt:lpstr>
      <vt:lpstr>Table of contents</vt:lpstr>
      <vt:lpstr>Motivation</vt:lpstr>
      <vt:lpstr>Our Motivation</vt:lpstr>
      <vt:lpstr>Exploratory Data Analysis </vt:lpstr>
      <vt:lpstr>Data Information: Datatypes</vt:lpstr>
      <vt:lpstr>Data Information: Cleaning</vt:lpstr>
      <vt:lpstr>Cleaning our data :</vt:lpstr>
      <vt:lpstr>Data Information: Grouping</vt:lpstr>
      <vt:lpstr>Data Information: Preliminary Analysis</vt:lpstr>
      <vt:lpstr>Variables Considered</vt:lpstr>
      <vt:lpstr>Product Categories and Sub Categories </vt:lpstr>
      <vt:lpstr>Time Period</vt:lpstr>
      <vt:lpstr>Significant difference in cart and purchase data from beginning to end of month ( among carted items )</vt:lpstr>
      <vt:lpstr>PowerPoint Presentation</vt:lpstr>
      <vt:lpstr>PowerPoint Presentation</vt:lpstr>
      <vt:lpstr>PowerPoint Presentation</vt:lpstr>
      <vt:lpstr>Classification Models</vt:lpstr>
      <vt:lpstr>ML Techniques Used</vt:lpstr>
      <vt:lpstr>Classification Tree</vt:lpstr>
      <vt:lpstr>Classification Tree: Optimization</vt:lpstr>
      <vt:lpstr>Random Forest</vt:lpstr>
      <vt:lpstr>Random Forest: Optimization</vt:lpstr>
      <vt:lpstr>Random Forest: Why little improvement?</vt:lpstr>
      <vt:lpstr>What we tried: Cross-Validation using GridSearch for Random Forest</vt:lpstr>
      <vt:lpstr>XGBoost Classifier: How it works</vt:lpstr>
      <vt:lpstr>XGBoost Classifier</vt:lpstr>
      <vt:lpstr>Conclusion</vt:lpstr>
      <vt:lpstr>Insights from model</vt:lpstr>
      <vt:lpstr>Outcome of our project</vt:lpstr>
      <vt:lpstr>Limitation and Future Direction</vt:lpstr>
      <vt:lpstr>Limitation and Future Direction</vt:lpstr>
      <vt:lpstr>What have we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jacqin</dc:creator>
  <cp:lastModifiedBy>#NGUYEN PHAM MINH QUAN#</cp:lastModifiedBy>
  <cp:revision>2</cp:revision>
  <dcterms:modified xsi:type="dcterms:W3CDTF">2024-04-24T15:42:38Z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0x01010007B095C7F9AA0541BB8CE0546A6CA5EF</vt:lpwstr>
  </property>
</Properties>
</file>